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2"/>
  </p:notesMasterIdLst>
  <p:sldIdLst>
    <p:sldId id="314" r:id="rId2"/>
    <p:sldId id="289" r:id="rId3"/>
    <p:sldId id="334" r:id="rId4"/>
    <p:sldId id="291" r:id="rId5"/>
    <p:sldId id="309" r:id="rId6"/>
    <p:sldId id="287" r:id="rId7"/>
    <p:sldId id="321" r:id="rId8"/>
    <p:sldId id="292" r:id="rId9"/>
    <p:sldId id="298" r:id="rId10"/>
    <p:sldId id="280" r:id="rId11"/>
    <p:sldId id="337" r:id="rId12"/>
    <p:sldId id="340" r:id="rId13"/>
    <p:sldId id="338" r:id="rId14"/>
    <p:sldId id="339" r:id="rId15"/>
    <p:sldId id="300" r:id="rId16"/>
    <p:sldId id="256" r:id="rId17"/>
    <p:sldId id="320" r:id="rId18"/>
    <p:sldId id="301" r:id="rId19"/>
    <p:sldId id="317" r:id="rId20"/>
    <p:sldId id="260" r:id="rId21"/>
    <p:sldId id="332" r:id="rId22"/>
    <p:sldId id="341" r:id="rId23"/>
    <p:sldId id="316" r:id="rId24"/>
    <p:sldId id="324" r:id="rId25"/>
    <p:sldId id="323" r:id="rId26"/>
    <p:sldId id="325" r:id="rId27"/>
    <p:sldId id="299" r:id="rId28"/>
    <p:sldId id="306" r:id="rId29"/>
    <p:sldId id="342" r:id="rId30"/>
    <p:sldId id="297" r:id="rId31"/>
  </p:sldIdLst>
  <p:sldSz cx="12158663" cy="6838950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" userDrawn="1">
          <p15:clr>
            <a:srgbClr val="A4A3A4"/>
          </p15:clr>
        </p15:guide>
        <p15:guide id="2" orient="horz" pos="4194" userDrawn="1">
          <p15:clr>
            <a:srgbClr val="A4A3A4"/>
          </p15:clr>
        </p15:guide>
        <p15:guide id="3" orient="horz" pos="794" userDrawn="1">
          <p15:clr>
            <a:srgbClr val="A4A3A4"/>
          </p15:clr>
        </p15:guide>
        <p15:guide id="4" orient="horz" pos="1102" userDrawn="1">
          <p15:clr>
            <a:srgbClr val="A4A3A4"/>
          </p15:clr>
        </p15:guide>
        <p15:guide id="5" pos="114" userDrawn="1">
          <p15:clr>
            <a:srgbClr val="A4A3A4"/>
          </p15:clr>
        </p15:guide>
        <p15:guide id="6" pos="7542" userDrawn="1">
          <p15:clr>
            <a:srgbClr val="A4A3A4"/>
          </p15:clr>
        </p15:guide>
        <p15:guide id="7" pos="4461" userDrawn="1">
          <p15:clr>
            <a:srgbClr val="A4A3A4"/>
          </p15:clr>
        </p15:guide>
        <p15:guide id="8" pos="565" userDrawn="1">
          <p15:clr>
            <a:srgbClr val="A4A3A4"/>
          </p15:clr>
        </p15:guide>
        <p15:guide id="9" pos="7089" userDrawn="1">
          <p15:clr>
            <a:srgbClr val="A4A3A4"/>
          </p15:clr>
        </p15:guide>
        <p15:guide id="10" pos="3940" userDrawn="1">
          <p15:clr>
            <a:srgbClr val="A4A3A4"/>
          </p15:clr>
        </p15:guide>
        <p15:guide id="11" pos="2809" userDrawn="1">
          <p15:clr>
            <a:srgbClr val="A4A3A4"/>
          </p15:clr>
        </p15:guide>
        <p15:guide id="12" pos="4689" userDrawn="1">
          <p15:clr>
            <a:srgbClr val="A4A3A4"/>
          </p15:clr>
        </p15:guide>
        <p15:guide id="13" pos="3035" userDrawn="1">
          <p15:clr>
            <a:srgbClr val="A4A3A4"/>
          </p15:clr>
        </p15:guide>
        <p15:guide id="14" pos="371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emer Christine" initials="KC" lastIdx="1" clrIdx="0">
    <p:extLst>
      <p:ext uri="{19B8F6BF-5375-455C-9EA6-DF929625EA0E}">
        <p15:presenceInfo xmlns:p15="http://schemas.microsoft.com/office/powerpoint/2012/main" userId="S::139457@skane.se::78f7adfe-55fc-44ed-a054-7d0bd46098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C6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642" autoAdjust="0"/>
    <p:restoredTop sz="50067" autoAdjust="0"/>
  </p:normalViewPr>
  <p:slideViewPr>
    <p:cSldViewPr snapToGrid="0" snapToObjects="1" showGuides="1">
      <p:cViewPr varScale="1">
        <p:scale>
          <a:sx n="67" d="100"/>
          <a:sy n="67" d="100"/>
        </p:scale>
        <p:origin x="700" y="48"/>
      </p:cViewPr>
      <p:guideLst>
        <p:guide orient="horz" pos="112"/>
        <p:guide orient="horz" pos="4194"/>
        <p:guide orient="horz" pos="794"/>
        <p:guide orient="horz" pos="1102"/>
        <p:guide pos="114"/>
        <p:guide pos="7542"/>
        <p:guide pos="4461"/>
        <p:guide pos="565"/>
        <p:guide pos="7089"/>
        <p:guide pos="3940"/>
        <p:guide pos="2809"/>
        <p:guide pos="4689"/>
        <p:guide pos="3035"/>
        <p:guide pos="37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Arbetsbok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Arbetsb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Arbetsb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Arbetsb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Arbetsbok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Arbetsbok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Arbetsbok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Arbetsbok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Arbetsbok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Arbetsb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6545133991266"/>
          <c:y val="0.27106296166522298"/>
          <c:w val="0.41453104115279699"/>
          <c:h val="0.63858271777970299"/>
        </c:manualLayout>
      </c:layout>
      <c:pieChart>
        <c:varyColors val="1"/>
        <c:ser>
          <c:idx val="0"/>
          <c:order val="0"/>
          <c:explosion val="52"/>
          <c:cat>
            <c:strRef>
              <c:f>Blad1!$A$1:$A$4</c:f>
              <c:strCache>
                <c:ptCount val="4"/>
                <c:pt idx="0">
                  <c:v>w≥80</c:v>
                </c:pt>
                <c:pt idx="1">
                  <c:v>m≥80</c:v>
                </c:pt>
                <c:pt idx="2">
                  <c:v>w&lt;80</c:v>
                </c:pt>
                <c:pt idx="3">
                  <c:v>m&lt;80</c:v>
                </c:pt>
              </c:strCache>
            </c:strRef>
          </c:cat>
          <c:val>
            <c:numRef>
              <c:f>Blad1!$B$1:$B$4</c:f>
              <c:numCache>
                <c:formatCode>General</c:formatCode>
                <c:ptCount val="4"/>
                <c:pt idx="0">
                  <c:v>40</c:v>
                </c:pt>
                <c:pt idx="1">
                  <c:v>26</c:v>
                </c:pt>
                <c:pt idx="2">
                  <c:v>41</c:v>
                </c:pt>
                <c:pt idx="3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1-4EB3-B722-A1677BA652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F7AE7-7ECC-D349-84FA-E1956DBE7515}" type="datetimeFigureOut">
              <a:rPr lang="de-DE" smtClean="0"/>
              <a:t>04.10.2021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8EFE8-80A7-5640-9F68-BEBCD130115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150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de-DE">
                <a:latin typeface="Arial" charset="0"/>
                <a:ea typeface="msgothic" charset="-128"/>
                <a:cs typeface="msgothic" charset="-128"/>
              </a:rPr>
              <a:t>Figure 2. Cumulative frequency of stroke etiology in women and men with AIS.</a:t>
            </a:r>
          </a:p>
        </p:txBody>
      </p:sp>
    </p:spTree>
    <p:extLst>
      <p:ext uri="{BB962C8B-B14F-4D97-AF65-F5344CB8AC3E}">
        <p14:creationId xmlns:p14="http://schemas.microsoft.com/office/powerpoint/2010/main" val="670998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2FC81A-90CA-4DA1-85CE-DEBBEE11C4A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3D6DED-4467-4A65-BC7C-3068ED4004CF}" type="slidenum">
              <a:rPr lang="en-US" altLang="sv-SE"/>
              <a:pPr/>
              <a:t>16</a:t>
            </a:fld>
            <a:endParaRPr lang="en-US" altLang="sv-SE"/>
          </a:p>
        </p:txBody>
      </p:sp>
      <p:sp>
        <p:nvSpPr>
          <p:cNvPr id="4097" name="Rectangle 1">
            <a:extLst>
              <a:ext uri="{FF2B5EF4-FFF2-40B4-BE49-F238E27FC236}">
                <a16:creationId xmlns:a16="http://schemas.microsoft.com/office/drawing/2014/main" id="{3579AD2A-06D1-4974-8100-00DE03A01DF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63C43297-3CCD-47F0-B88B-97DF2D0C3C4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 altLang="sv-S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de-DE">
                <a:latin typeface="Arial" charset="0"/>
                <a:ea typeface="msgothic" charset="-128"/>
                <a:cs typeface="msgothic" charset="-128"/>
              </a:rPr>
              <a:t>Figure 3. Cumulative frequency of different infarction patterns in women and men with AIS.</a:t>
            </a:r>
          </a:p>
        </p:txBody>
      </p:sp>
    </p:spTree>
    <p:extLst>
      <p:ext uri="{BB962C8B-B14F-4D97-AF65-F5344CB8AC3E}">
        <p14:creationId xmlns:p14="http://schemas.microsoft.com/office/powerpoint/2010/main" val="1164974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1861" y="2124075"/>
            <a:ext cx="10334942" cy="146685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3720" y="3875089"/>
            <a:ext cx="8511223" cy="17478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CC07-BC2D-6243-8C19-1B35E214B23B}" type="datetimeFigureOut">
              <a:rPr lang="sv-SE" smtClean="0"/>
              <a:t>2021-10-04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7253-B1B9-AA41-93B8-9A00A692A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5381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CC07-BC2D-6243-8C19-1B35E214B23B}" type="datetimeFigureOut">
              <a:rPr lang="sv-SE" smtClean="0"/>
              <a:t>2021-10-04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7253-B1B9-AA41-93B8-9A00A692A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9238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15705" y="274638"/>
            <a:ext cx="2735580" cy="5834062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7379" y="274638"/>
            <a:ext cx="8056085" cy="5834062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CC07-BC2D-6243-8C19-1B35E214B23B}" type="datetimeFigureOut">
              <a:rPr lang="sv-SE" smtClean="0"/>
              <a:t>2021-10-04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7253-B1B9-AA41-93B8-9A00A692A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7139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805609" y="1843908"/>
            <a:ext cx="10447537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12067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7345627" y="1843908"/>
            <a:ext cx="3907519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0"/>
            <a:endParaRPr lang="en-GB" noProof="0" dirty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897588" y="1762126"/>
            <a:ext cx="6184789" cy="364489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 dirty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1945227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4719471" y="1843908"/>
            <a:ext cx="6533675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0"/>
            <a:endParaRPr lang="en-GB" noProof="0" dirty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897588" y="1762126"/>
            <a:ext cx="3561804" cy="3644899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GB" noProof="0" dirty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142642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380602" y="381001"/>
            <a:ext cx="11592516" cy="62769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5" name="Bildobjekt 4" descr="LundUniversity_C2line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4766" y="1112256"/>
            <a:ext cx="3204429" cy="428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40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 descr="huset-rosa_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6" y="180000"/>
            <a:ext cx="11795631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5049" y="1467998"/>
            <a:ext cx="8053614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4379024" y="1583677"/>
            <a:ext cx="7483086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/>
              <a:t>Single-line title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79024" y="2400300"/>
            <a:ext cx="7483086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75608" y="2282088"/>
            <a:ext cx="759751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44199" y="4042124"/>
            <a:ext cx="2914464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dobjekt 14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292" y="359907"/>
            <a:ext cx="708000" cy="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32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 descr="huset-rosa_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6" y="180000"/>
            <a:ext cx="11795631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5049" y="1467998"/>
            <a:ext cx="8053614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4379024" y="1621777"/>
            <a:ext cx="7483086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/>
              <a:t>Two-line title</a:t>
            </a:r>
            <a:br>
              <a:rPr lang="en-GB" noProof="0" dirty="0"/>
            </a:br>
            <a:r>
              <a:rPr lang="en-GB" noProof="0" dirty="0"/>
              <a:t>– if one line isn’t enough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79024" y="2971800"/>
            <a:ext cx="7483086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75608" y="2853588"/>
            <a:ext cx="759751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44199" y="4042124"/>
            <a:ext cx="2914464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292" y="359907"/>
            <a:ext cx="708000" cy="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23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6" y="180000"/>
            <a:ext cx="11795631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5049" y="1467998"/>
            <a:ext cx="8053614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75608" y="2282088"/>
            <a:ext cx="759751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44199" y="4042124"/>
            <a:ext cx="2914464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292" y="359907"/>
            <a:ext cx="708000" cy="946800"/>
          </a:xfrm>
          <a:prstGeom prst="rect">
            <a:avLst/>
          </a:prstGeom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79024" y="1583677"/>
            <a:ext cx="7483086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/>
              <a:t>Single-line title</a:t>
            </a:r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79024" y="2400300"/>
            <a:ext cx="7483086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</p:spTree>
    <p:extLst>
      <p:ext uri="{BB962C8B-B14F-4D97-AF65-F5344CB8AC3E}">
        <p14:creationId xmlns:p14="http://schemas.microsoft.com/office/powerpoint/2010/main" val="707253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6" y="180000"/>
            <a:ext cx="11795631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5049" y="1467998"/>
            <a:ext cx="8053614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75608" y="2853588"/>
            <a:ext cx="759751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44199" y="4042124"/>
            <a:ext cx="2914464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292" y="359907"/>
            <a:ext cx="708000" cy="946800"/>
          </a:xfrm>
          <a:prstGeom prst="rect">
            <a:avLst/>
          </a:prstGeom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79024" y="1621777"/>
            <a:ext cx="7483086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/>
              <a:t>Two-line title</a:t>
            </a:r>
            <a:br>
              <a:rPr lang="en-GB" noProof="0" dirty="0"/>
            </a:br>
            <a:r>
              <a:rPr lang="en-GB" noProof="0" dirty="0"/>
              <a:t>– if one line isn’t enough</a:t>
            </a:r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79024" y="2971800"/>
            <a:ext cx="7483086" cy="212213"/>
          </a:xfrm>
        </p:spPr>
        <p:txBody>
          <a:bodyPr lIns="0" tIns="0" rIns="0" bIns="0" anchor="t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</p:spTree>
    <p:extLst>
      <p:ext uri="{BB962C8B-B14F-4D97-AF65-F5344CB8AC3E}">
        <p14:creationId xmlns:p14="http://schemas.microsoft.com/office/powerpoint/2010/main" val="118820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CC07-BC2D-6243-8C19-1B35E214B23B}" type="datetimeFigureOut">
              <a:rPr lang="sv-SE" smtClean="0"/>
              <a:t>2021-10-04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7253-B1B9-AA41-93B8-9A00A692A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9411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180786" y="177799"/>
            <a:ext cx="11792332" cy="6480175"/>
          </a:xfrm>
          <a:solidFill>
            <a:schemeClr val="bg1"/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lvl1pPr>
          </a:lstStyle>
          <a:p>
            <a:r>
              <a:rPr lang="en-GB" noProof="0" dirty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1489714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180786" y="177799"/>
            <a:ext cx="11792332" cy="6480175"/>
          </a:xfrm>
          <a:solidFill>
            <a:schemeClr val="tx2"/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2196648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165760" y="1843908"/>
            <a:ext cx="5087386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Level two</a:t>
            </a:r>
          </a:p>
          <a:p>
            <a:pPr lvl="2"/>
            <a:r>
              <a:rPr lang="en-GB" noProof="0"/>
              <a:t>Level three</a:t>
            </a:r>
          </a:p>
          <a:p>
            <a:pPr lvl="3"/>
            <a:r>
              <a:rPr lang="en-GB" noProof="0"/>
              <a:t>Level four</a:t>
            </a:r>
          </a:p>
          <a:p>
            <a:pPr lvl="0"/>
            <a:endParaRPr lang="en-GB" noProof="0"/>
          </a:p>
        </p:txBody>
      </p:sp>
      <p:sp>
        <p:nvSpPr>
          <p:cNvPr id="5" name="Platshållare för diagram 4"/>
          <p:cNvSpPr>
            <a:spLocks noGrp="1"/>
          </p:cNvSpPr>
          <p:nvPr>
            <p:ph type="chart" sz="quarter" idx="10" hasCustomPrompt="1"/>
          </p:nvPr>
        </p:nvSpPr>
        <p:spPr>
          <a:xfrm>
            <a:off x="897588" y="1762125"/>
            <a:ext cx="4849510" cy="36449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/>
              <a:t>Click the icon to add a graph</a:t>
            </a:r>
          </a:p>
        </p:txBody>
      </p:sp>
    </p:spTree>
    <p:extLst>
      <p:ext uri="{BB962C8B-B14F-4D97-AF65-F5344CB8AC3E}">
        <p14:creationId xmlns:p14="http://schemas.microsoft.com/office/powerpoint/2010/main" val="431468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4" name="Platshållare för tabell 3"/>
          <p:cNvSpPr>
            <a:spLocks noGrp="1"/>
          </p:cNvSpPr>
          <p:nvPr>
            <p:ph type="tbl" sz="quarter" idx="10" hasCustomPrompt="1"/>
          </p:nvPr>
        </p:nvSpPr>
        <p:spPr>
          <a:xfrm>
            <a:off x="897588" y="1749426"/>
            <a:ext cx="10355558" cy="36607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 dirty="0"/>
              <a:t>Click the icon to add a table</a:t>
            </a:r>
          </a:p>
        </p:txBody>
      </p:sp>
    </p:spTree>
    <p:extLst>
      <p:ext uri="{BB962C8B-B14F-4D97-AF65-F5344CB8AC3E}">
        <p14:creationId xmlns:p14="http://schemas.microsoft.com/office/powerpoint/2010/main" val="23351914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805609" y="1843908"/>
            <a:ext cx="10447537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0751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7345627" y="1843908"/>
            <a:ext cx="3907519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0"/>
            <a:endParaRPr lang="en-GB" noProof="0" dirty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897588" y="1762126"/>
            <a:ext cx="6184789" cy="364489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 dirty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1674596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4719471" y="1843908"/>
            <a:ext cx="6533675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0"/>
            <a:endParaRPr lang="en-GB" noProof="0" dirty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897588" y="1762126"/>
            <a:ext cx="3561804" cy="3644899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GB" noProof="0" dirty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295047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380602" y="381001"/>
            <a:ext cx="11592516" cy="62769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5" name="Bildobjekt 4" descr="LundUniversity_C2line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4766" y="1112256"/>
            <a:ext cx="3204429" cy="428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44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74439E49-9D54-41E0-9114-03C79EE7D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908" y="364111"/>
            <a:ext cx="10486847" cy="1321881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6251149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 lin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 descr="huset-rosa_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6" y="180000"/>
            <a:ext cx="11795631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5049" y="1467998"/>
            <a:ext cx="8053614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</a:pPr>
            <a:endParaRPr lang="sv-SE" sz="1800" b="1" dirty="0">
              <a:solidFill>
                <a:srgbClr val="9C6114"/>
              </a:solidFill>
              <a:latin typeface="Arial" charset="0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4379024" y="1583677"/>
            <a:ext cx="7483086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/>
              <a:t>Single-line title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79024" y="2400300"/>
            <a:ext cx="7483086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75608" y="2282088"/>
            <a:ext cx="759751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44199" y="4042124"/>
            <a:ext cx="2914464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dobjekt 14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292" y="359907"/>
            <a:ext cx="708000" cy="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13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1021" y="4394200"/>
            <a:ext cx="10334943" cy="13589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1021" y="2898776"/>
            <a:ext cx="10334943" cy="149542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CC07-BC2D-6243-8C19-1B35E214B23B}" type="datetimeFigureOut">
              <a:rPr lang="sv-SE" smtClean="0"/>
              <a:t>2021-10-04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7253-B1B9-AA41-93B8-9A00A692A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32367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 line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 descr="huset-rosa_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6" y="180000"/>
            <a:ext cx="11795631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5049" y="1467998"/>
            <a:ext cx="8053614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</a:pPr>
            <a:endParaRPr lang="sv-SE" sz="1800" b="1" dirty="0">
              <a:solidFill>
                <a:srgbClr val="9C6114"/>
              </a:solidFill>
              <a:latin typeface="Arial" charset="0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4379024" y="1621777"/>
            <a:ext cx="7483086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/>
              <a:t>Two-line title</a:t>
            </a:r>
            <a:br>
              <a:rPr lang="en-GB" noProof="0" dirty="0"/>
            </a:br>
            <a:r>
              <a:rPr lang="en-GB" noProof="0" dirty="0"/>
              <a:t>– if one line isn’t enough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79024" y="2971800"/>
            <a:ext cx="7483086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75608" y="2853588"/>
            <a:ext cx="759751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44199" y="4042124"/>
            <a:ext cx="2914464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292" y="359907"/>
            <a:ext cx="708000" cy="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67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 lin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6" y="180000"/>
            <a:ext cx="11795631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5049" y="1467998"/>
            <a:ext cx="8053614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</a:pPr>
            <a:endParaRPr lang="sv-SE" sz="1800" b="1" dirty="0">
              <a:solidFill>
                <a:srgbClr val="9C6114"/>
              </a:solidFill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75608" y="2282088"/>
            <a:ext cx="759751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44199" y="4042124"/>
            <a:ext cx="2914464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292" y="359907"/>
            <a:ext cx="708000" cy="946800"/>
          </a:xfrm>
          <a:prstGeom prst="rect">
            <a:avLst/>
          </a:prstGeom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79024" y="1583677"/>
            <a:ext cx="7483086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/>
              <a:t>Single-line title</a:t>
            </a:r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79024" y="2400300"/>
            <a:ext cx="7483086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</p:spTree>
    <p:extLst>
      <p:ext uri="{BB962C8B-B14F-4D97-AF65-F5344CB8AC3E}">
        <p14:creationId xmlns:p14="http://schemas.microsoft.com/office/powerpoint/2010/main" val="1112971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 lin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6" y="180000"/>
            <a:ext cx="11795631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5049" y="1467998"/>
            <a:ext cx="8053614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</a:pPr>
            <a:endParaRPr lang="sv-SE" sz="1800" b="1" dirty="0">
              <a:solidFill>
                <a:srgbClr val="9C6114"/>
              </a:solidFill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75608" y="2853588"/>
            <a:ext cx="759751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44199" y="4042124"/>
            <a:ext cx="2914464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292" y="359907"/>
            <a:ext cx="708000" cy="946800"/>
          </a:xfrm>
          <a:prstGeom prst="rect">
            <a:avLst/>
          </a:prstGeom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79024" y="1621777"/>
            <a:ext cx="7483086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/>
              <a:t>Two-line title</a:t>
            </a:r>
            <a:br>
              <a:rPr lang="en-GB" noProof="0" dirty="0"/>
            </a:br>
            <a:r>
              <a:rPr lang="en-GB" noProof="0" dirty="0"/>
              <a:t>– if one line isn’t enough</a:t>
            </a:r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79024" y="2971800"/>
            <a:ext cx="7483086" cy="212213"/>
          </a:xfrm>
        </p:spPr>
        <p:txBody>
          <a:bodyPr lIns="0" tIns="0" rIns="0" bIns="0" anchor="t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</p:spTree>
    <p:extLst>
      <p:ext uri="{BB962C8B-B14F-4D97-AF65-F5344CB8AC3E}">
        <p14:creationId xmlns:p14="http://schemas.microsoft.com/office/powerpoint/2010/main" val="2142659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805609" y="1843908"/>
            <a:ext cx="10447537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15157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4719471" y="1843908"/>
            <a:ext cx="6533675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0"/>
            <a:endParaRPr lang="en-GB" noProof="0" dirty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897588" y="1762126"/>
            <a:ext cx="3561804" cy="3644899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GB" noProof="0" dirty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7478234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7345627" y="1843908"/>
            <a:ext cx="3907519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0"/>
            <a:endParaRPr lang="en-GB" noProof="0" dirty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897588" y="1762126"/>
            <a:ext cx="6184789" cy="364489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 dirty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12637039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 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180786" y="177799"/>
            <a:ext cx="11792332" cy="6480175"/>
          </a:xfrm>
          <a:solidFill>
            <a:schemeClr val="bg1"/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lvl1pPr>
          </a:lstStyle>
          <a:p>
            <a:r>
              <a:rPr lang="en-GB" noProof="0" dirty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512056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180786" y="177799"/>
            <a:ext cx="11792332" cy="6480175"/>
          </a:xfrm>
          <a:solidFill>
            <a:schemeClr val="tx2"/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12032131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165760" y="1843908"/>
            <a:ext cx="5087386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Level two</a:t>
            </a:r>
          </a:p>
          <a:p>
            <a:pPr lvl="2"/>
            <a:r>
              <a:rPr lang="en-GB" noProof="0"/>
              <a:t>Level three</a:t>
            </a:r>
          </a:p>
          <a:p>
            <a:pPr lvl="3"/>
            <a:r>
              <a:rPr lang="en-GB" noProof="0"/>
              <a:t>Level four</a:t>
            </a:r>
          </a:p>
          <a:p>
            <a:pPr lvl="0"/>
            <a:endParaRPr lang="en-GB" noProof="0"/>
          </a:p>
        </p:txBody>
      </p:sp>
      <p:sp>
        <p:nvSpPr>
          <p:cNvPr id="5" name="Platshållare för diagram 4"/>
          <p:cNvSpPr>
            <a:spLocks noGrp="1"/>
          </p:cNvSpPr>
          <p:nvPr>
            <p:ph type="chart" sz="quarter" idx="10" hasCustomPrompt="1"/>
          </p:nvPr>
        </p:nvSpPr>
        <p:spPr>
          <a:xfrm>
            <a:off x="897588" y="1762125"/>
            <a:ext cx="4849510" cy="36449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/>
              <a:t>Click the icon to add a graph</a:t>
            </a:r>
          </a:p>
        </p:txBody>
      </p:sp>
    </p:spTree>
    <p:extLst>
      <p:ext uri="{BB962C8B-B14F-4D97-AF65-F5344CB8AC3E}">
        <p14:creationId xmlns:p14="http://schemas.microsoft.com/office/powerpoint/2010/main" val="6137464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4" name="Platshållare för tabell 3"/>
          <p:cNvSpPr>
            <a:spLocks noGrp="1"/>
          </p:cNvSpPr>
          <p:nvPr>
            <p:ph type="tbl" sz="quarter" idx="10" hasCustomPrompt="1"/>
          </p:nvPr>
        </p:nvSpPr>
        <p:spPr>
          <a:xfrm>
            <a:off x="897588" y="1749426"/>
            <a:ext cx="10355558" cy="36607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 dirty="0"/>
              <a:t>Click the icon to add a table</a:t>
            </a:r>
          </a:p>
        </p:txBody>
      </p:sp>
    </p:spTree>
    <p:extLst>
      <p:ext uri="{BB962C8B-B14F-4D97-AF65-F5344CB8AC3E}">
        <p14:creationId xmlns:p14="http://schemas.microsoft.com/office/powerpoint/2010/main" val="197941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7379" y="1595438"/>
            <a:ext cx="5395040" cy="451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54659" y="1595438"/>
            <a:ext cx="5396625" cy="451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CC07-BC2D-6243-8C19-1B35E214B23B}" type="datetimeFigureOut">
              <a:rPr lang="sv-SE" smtClean="0"/>
              <a:t>2021-10-04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7253-B1B9-AA41-93B8-9A00A692A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97064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380602" y="381001"/>
            <a:ext cx="11592516" cy="62769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5" name="Bildobjekt 4" descr="LundUniversity_C2line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4766" y="1112256"/>
            <a:ext cx="3204429" cy="428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55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413FB-C35E-3B46-B571-F12E1062EC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6070-2D9B-644A-8CB6-44C29EDE65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6C988C4-F0F5-C343-BB37-ECBDFD2E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07" y="210767"/>
            <a:ext cx="9997351" cy="764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7655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165760" y="1843908"/>
            <a:ext cx="5087386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Level two</a:t>
            </a:r>
          </a:p>
          <a:p>
            <a:pPr lvl="2"/>
            <a:r>
              <a:rPr lang="en-GB" noProof="0"/>
              <a:t>Level three</a:t>
            </a:r>
          </a:p>
          <a:p>
            <a:pPr lvl="3"/>
            <a:r>
              <a:rPr lang="en-GB" noProof="0"/>
              <a:t>Level four</a:t>
            </a:r>
          </a:p>
          <a:p>
            <a:pPr lvl="0"/>
            <a:endParaRPr lang="en-GB" noProof="0"/>
          </a:p>
        </p:txBody>
      </p:sp>
      <p:sp>
        <p:nvSpPr>
          <p:cNvPr id="5" name="Platshållare för diagram 4"/>
          <p:cNvSpPr>
            <a:spLocks noGrp="1"/>
          </p:cNvSpPr>
          <p:nvPr>
            <p:ph type="chart" sz="quarter" idx="10" hasCustomPrompt="1"/>
          </p:nvPr>
        </p:nvSpPr>
        <p:spPr>
          <a:xfrm>
            <a:off x="897588" y="1762125"/>
            <a:ext cx="4849510" cy="36449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/>
              <a:t>Click the icon to add a graph</a:t>
            </a:r>
          </a:p>
        </p:txBody>
      </p:sp>
    </p:spTree>
    <p:extLst>
      <p:ext uri="{BB962C8B-B14F-4D97-AF65-F5344CB8AC3E}">
        <p14:creationId xmlns:p14="http://schemas.microsoft.com/office/powerpoint/2010/main" val="42089009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er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4" name="Platshållare för tabell 3"/>
          <p:cNvSpPr>
            <a:spLocks noGrp="1"/>
          </p:cNvSpPr>
          <p:nvPr>
            <p:ph type="tbl" sz="quarter" idx="10" hasCustomPrompt="1"/>
          </p:nvPr>
        </p:nvSpPr>
        <p:spPr>
          <a:xfrm>
            <a:off x="897588" y="1749426"/>
            <a:ext cx="10355558" cy="36607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 dirty="0"/>
              <a:t>Click the icon to add a table</a:t>
            </a:r>
          </a:p>
        </p:txBody>
      </p:sp>
    </p:spTree>
    <p:extLst>
      <p:ext uri="{BB962C8B-B14F-4D97-AF65-F5344CB8AC3E}">
        <p14:creationId xmlns:p14="http://schemas.microsoft.com/office/powerpoint/2010/main" val="251108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r 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180786" y="177799"/>
            <a:ext cx="11792332" cy="6480175"/>
          </a:xfrm>
          <a:solidFill>
            <a:schemeClr val="bg1"/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lvl1pPr>
          </a:lstStyle>
          <a:p>
            <a:r>
              <a:rPr lang="en-GB" noProof="0" dirty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33225863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7345627" y="1843908"/>
            <a:ext cx="3907519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0"/>
            <a:endParaRPr lang="en-GB" noProof="0" dirty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897588" y="1762126"/>
            <a:ext cx="6184789" cy="364489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 dirty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12012290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2"/>
          <p:cNvSpPr>
            <a:spLocks noGrp="1"/>
          </p:cNvSpPr>
          <p:nvPr>
            <p:ph type="title" hasCustomPrompt="1"/>
          </p:nvPr>
        </p:nvSpPr>
        <p:spPr>
          <a:xfrm>
            <a:off x="1" y="1166540"/>
            <a:ext cx="12158663" cy="3731146"/>
          </a:xfrm>
        </p:spPr>
        <p:txBody>
          <a:bodyPr vert="horz" anchor="ctr">
            <a:noAutofit/>
          </a:bodyPr>
          <a:lstStyle>
            <a:lvl1pPr algn="ctr">
              <a:defRPr sz="3363">
                <a:solidFill>
                  <a:schemeClr val="accent1"/>
                </a:solidFill>
              </a:defRPr>
            </a:lvl1pPr>
          </a:lstStyle>
          <a:p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745" y="5628978"/>
            <a:ext cx="887162" cy="88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3068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7379" y="1530351"/>
            <a:ext cx="5372838" cy="638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7379" y="2168525"/>
            <a:ext cx="5372838" cy="39401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6862" y="1530351"/>
            <a:ext cx="5374423" cy="638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6862" y="2168525"/>
            <a:ext cx="5374423" cy="39401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CC07-BC2D-6243-8C19-1B35E214B23B}" type="datetimeFigureOut">
              <a:rPr lang="sv-SE" smtClean="0"/>
              <a:t>2021-10-04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7253-B1B9-AA41-93B8-9A00A692A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2826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CC07-BC2D-6243-8C19-1B35E214B23B}" type="datetimeFigureOut">
              <a:rPr lang="sv-SE" smtClean="0"/>
              <a:t>2021-10-04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7253-B1B9-AA41-93B8-9A00A692A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6547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CC07-BC2D-6243-8C19-1B35E214B23B}" type="datetimeFigureOut">
              <a:rPr lang="sv-SE" smtClean="0"/>
              <a:t>2021-10-04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7253-B1B9-AA41-93B8-9A00A692A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1388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7378" y="273050"/>
            <a:ext cx="4001083" cy="11572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54360" y="273050"/>
            <a:ext cx="6796925" cy="5835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7378" y="1430338"/>
            <a:ext cx="4001083" cy="46783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CC07-BC2D-6243-8C19-1B35E214B23B}" type="datetimeFigureOut">
              <a:rPr lang="sv-SE" smtClean="0"/>
              <a:t>2021-10-04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7253-B1B9-AA41-93B8-9A00A692A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102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3524" y="4787900"/>
            <a:ext cx="7294880" cy="5651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3524" y="611189"/>
            <a:ext cx="7294880" cy="41036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3524" y="5353050"/>
            <a:ext cx="7294880" cy="8016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CC07-BC2D-6243-8C19-1B35E214B23B}" type="datetimeFigureOut">
              <a:rPr lang="sv-SE" smtClean="0"/>
              <a:t>2021-10-04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7253-B1B9-AA41-93B8-9A00A692A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4646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7379" y="274639"/>
            <a:ext cx="10943906" cy="1139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7379" y="1595438"/>
            <a:ext cx="10943906" cy="4513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7379" y="6338889"/>
            <a:ext cx="2837074" cy="363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6CC07-BC2D-6243-8C19-1B35E214B23B}" type="datetimeFigureOut">
              <a:rPr lang="sv-SE" smtClean="0"/>
              <a:t>2021-10-04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54910" y="6338889"/>
            <a:ext cx="3848843" cy="363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14211" y="6338889"/>
            <a:ext cx="2837074" cy="363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D7253-B1B9-AA41-93B8-9A00A692A6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877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96" r:id="rId12"/>
    <p:sldLayoutId id="2147483697" r:id="rId13"/>
    <p:sldLayoutId id="2147483698" r:id="rId14"/>
    <p:sldLayoutId id="2147483699" r:id="rId15"/>
    <p:sldLayoutId id="2147483649" r:id="rId16"/>
    <p:sldLayoutId id="2147483650" r:id="rId17"/>
    <p:sldLayoutId id="2147483651" r:id="rId18"/>
    <p:sldLayoutId id="2147483652" r:id="rId19"/>
    <p:sldLayoutId id="2147483655" r:id="rId20"/>
    <p:sldLayoutId id="2147483660" r:id="rId21"/>
    <p:sldLayoutId id="2147483657" r:id="rId22"/>
    <p:sldLayoutId id="2147483658" r:id="rId23"/>
    <p:sldLayoutId id="2147483712" r:id="rId24"/>
    <p:sldLayoutId id="2147483713" r:id="rId25"/>
    <p:sldLayoutId id="2147483714" r:id="rId26"/>
    <p:sldLayoutId id="2147483715" r:id="rId27"/>
    <p:sldLayoutId id="2147483756" r:id="rId28"/>
    <p:sldLayoutId id="2147483717" r:id="rId29"/>
    <p:sldLayoutId id="2147483718" r:id="rId30"/>
    <p:sldLayoutId id="2147483719" r:id="rId31"/>
    <p:sldLayoutId id="2147483720" r:id="rId32"/>
    <p:sldLayoutId id="2147483721" r:id="rId33"/>
    <p:sldLayoutId id="2147483722" r:id="rId34"/>
    <p:sldLayoutId id="2147483723" r:id="rId35"/>
    <p:sldLayoutId id="2147483724" r:id="rId36"/>
    <p:sldLayoutId id="2147483725" r:id="rId37"/>
    <p:sldLayoutId id="2147483726" r:id="rId38"/>
    <p:sldLayoutId id="2147483727" r:id="rId39"/>
    <p:sldLayoutId id="2147483728" r:id="rId40"/>
    <p:sldLayoutId id="2147483762" r:id="rId41"/>
    <p:sldLayoutId id="2147483757" r:id="rId42"/>
    <p:sldLayoutId id="2147483759" r:id="rId43"/>
    <p:sldLayoutId id="2147483760" r:id="rId44"/>
    <p:sldLayoutId id="2147483761" r:id="rId45"/>
    <p:sldLayoutId id="2147483763" r:id="rId4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9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9.png"/><Relationship Id="rId4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9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9.png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9.png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9.png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9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0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9.png"/><Relationship Id="rId4" Type="http://schemas.openxmlformats.org/officeDocument/2006/relationships/image" Target="../media/image2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9.pn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3.tif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tiff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6291D-D49D-B34D-9218-64FD41E92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sv-SE" sz="1800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Christine Kremer, </a:t>
            </a:r>
            <a:r>
              <a:rPr lang="sv-SE" sz="1800" dirty="0" err="1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associate</a:t>
            </a:r>
            <a:r>
              <a:rPr lang="sv-SE" sz="1800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professor</a:t>
            </a:r>
            <a:br>
              <a:rPr lang="sv-SE" sz="1800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sv-SE" sz="1800" dirty="0" err="1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Department</a:t>
            </a:r>
            <a:r>
              <a:rPr lang="sv-SE" sz="1800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v-SE" sz="1800" dirty="0" err="1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of</a:t>
            </a:r>
            <a:r>
              <a:rPr lang="sv-SE" sz="1800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Neurology</a:t>
            </a:r>
            <a:br>
              <a:rPr lang="sv-SE" sz="1800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sv-SE" sz="1800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Skåne University Hospital Malmö/Lund,  </a:t>
            </a:r>
            <a:r>
              <a:rPr lang="sv-SE" sz="1800" dirty="0" err="1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Department</a:t>
            </a:r>
            <a:r>
              <a:rPr lang="sv-SE" sz="1800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Clinical Sciences Lund University, Sweden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A11A8D-6131-A743-BCD8-ADEAFF896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1452"/>
            <a:ext cx="12054980" cy="1321881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 differences in vascular ultrasound in prevention, treatment and prognosis of ischemic stroke: does gender matter in ultrasound?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648" y="4919839"/>
            <a:ext cx="2424333" cy="1885647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8D2D7372-7591-423A-AF28-52AB584883AC}"/>
              </a:ext>
            </a:extLst>
          </p:cNvPr>
          <p:cNvPicPr/>
          <p:nvPr/>
        </p:nvPicPr>
        <p:blipFill>
          <a:blip r:embed="rId5"/>
          <a:srcRect l="26237" t="9015" r="27974"/>
          <a:stretch/>
        </p:blipFill>
        <p:spPr>
          <a:xfrm>
            <a:off x="83057" y="5592310"/>
            <a:ext cx="1320517" cy="1237668"/>
          </a:xfrm>
          <a:prstGeom prst="rect">
            <a:avLst/>
          </a:prstGeom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0651CDC-899B-4D44-A132-53F524820A4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1028021" y="5511076"/>
            <a:ext cx="1130642" cy="1318902"/>
          </a:xfrm>
          <a:prstGeom prst="rect">
            <a:avLst/>
          </a:prstGeom>
          <a:ln>
            <a:noFill/>
          </a:ln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0D301C8-4654-489E-804E-271B135DB0DD}"/>
              </a:ext>
            </a:extLst>
          </p:cNvPr>
          <p:cNvSpPr/>
          <p:nvPr/>
        </p:nvSpPr>
        <p:spPr>
          <a:xfrm>
            <a:off x="215901" y="5141744"/>
            <a:ext cx="4976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ESNCH conference 16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Oct 2021</a:t>
            </a:r>
          </a:p>
        </p:txBody>
      </p:sp>
      <p:pic>
        <p:nvPicPr>
          <p:cNvPr id="9" name="Ljud 8">
            <a:hlinkClick r:id="" action="ppaction://media"/>
            <a:extLst>
              <a:ext uri="{FF2B5EF4-FFF2-40B4-BE49-F238E27FC236}">
                <a16:creationId xmlns:a16="http://schemas.microsoft.com/office/drawing/2014/main" id="{E39835FC-D877-43A7-AE5A-513910A8D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0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33"/>
    </mc:Choice>
    <mc:Fallback>
      <p:transition spd="slow" advTm="37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/>
              <a:t>Women</a:t>
            </a:r>
            <a:r>
              <a:rPr lang="sv-SE" dirty="0"/>
              <a:t> </a:t>
            </a:r>
            <a:r>
              <a:rPr lang="sv-SE" dirty="0" err="1"/>
              <a:t>anterior</a:t>
            </a:r>
            <a:r>
              <a:rPr lang="sv-SE" dirty="0"/>
              <a:t> vs. </a:t>
            </a:r>
            <a:r>
              <a:rPr lang="sv-SE" dirty="0" err="1"/>
              <a:t>posterior</a:t>
            </a:r>
            <a:r>
              <a:rPr lang="sv-SE" dirty="0"/>
              <a:t> </a:t>
            </a:r>
            <a:r>
              <a:rPr lang="sv-SE" dirty="0" err="1"/>
              <a:t>circulation</a:t>
            </a:r>
            <a:r>
              <a:rPr lang="sv-SE" dirty="0"/>
              <a:t> strokes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graphicFrame>
        <p:nvGraphicFramePr>
          <p:cNvPr id="5" name="Platshållare för bild 4"/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1479972151"/>
              </p:ext>
            </p:extLst>
          </p:nvPr>
        </p:nvGraphicFramePr>
        <p:xfrm>
          <a:off x="892176" y="1762125"/>
          <a:ext cx="4854575" cy="364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897337295"/>
              </p:ext>
            </p:extLst>
          </p:nvPr>
        </p:nvGraphicFramePr>
        <p:xfrm>
          <a:off x="214710" y="1856608"/>
          <a:ext cx="4204891" cy="2639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ruta 3"/>
          <p:cNvSpPr txBox="1"/>
          <p:nvPr/>
        </p:nvSpPr>
        <p:spPr>
          <a:xfrm>
            <a:off x="10090150" y="2133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6" name="Textfeld 5"/>
          <p:cNvSpPr txBox="1"/>
          <p:nvPr/>
        </p:nvSpPr>
        <p:spPr>
          <a:xfrm flipH="1">
            <a:off x="1377950" y="1762126"/>
            <a:ext cx="10109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latin typeface="Arial" panose="020B0604020202020204" pitchFamily="34" charset="0"/>
                <a:cs typeface="Arial" panose="020B0604020202020204" pitchFamily="34" charset="0"/>
              </a:rPr>
              <a:t>circulation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latin typeface="Arial" panose="020B0604020202020204" pitchFamily="34" charset="0"/>
                <a:cs typeface="Arial" panose="020B0604020202020204" pitchFamily="34" charset="0"/>
              </a:rPr>
              <a:t>stroke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3600" dirty="0" err="1">
                <a:latin typeface="Arial" panose="020B0604020202020204" pitchFamily="34" charset="0"/>
                <a:cs typeface="Arial" panose="020B0604020202020204" pitchFamily="34" charset="0"/>
              </a:rPr>
              <a:t>embolic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Women &gt; </a:t>
            </a:r>
            <a:r>
              <a:rPr lang="de-DE" sz="3600" dirty="0" err="1">
                <a:latin typeface="Arial" panose="020B0604020202020204" pitchFamily="34" charset="0"/>
                <a:cs typeface="Arial" panose="020B0604020202020204" pitchFamily="34" charset="0"/>
              </a:rPr>
              <a:t>men</a:t>
            </a:r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600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3600" dirty="0" err="1">
                <a:latin typeface="Arial" panose="020B0604020202020204" pitchFamily="34" charset="0"/>
                <a:cs typeface="Arial" panose="020B0604020202020204" pitchFamily="34" charset="0"/>
              </a:rPr>
              <a:t>circulation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latin typeface="Arial" panose="020B0604020202020204" pitchFamily="34" charset="0"/>
                <a:cs typeface="Arial" panose="020B0604020202020204" pitchFamily="34" charset="0"/>
              </a:rPr>
              <a:t>stroke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3600" dirty="0" err="1">
                <a:latin typeface="Arial" panose="020B0604020202020204" pitchFamily="34" charset="0"/>
                <a:cs typeface="Arial" panose="020B0604020202020204" pitchFamily="34" charset="0"/>
              </a:rPr>
              <a:t>embolic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3600" dirty="0" err="1">
                <a:latin typeface="Arial" panose="020B0604020202020204" pitchFamily="34" charset="0"/>
                <a:cs typeface="Arial" panose="020B0604020202020204" pitchFamily="34" charset="0"/>
              </a:rPr>
              <a:t>lacunar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sz="3600" dirty="0" err="1">
                <a:latin typeface="Arial" panose="020B0604020202020204" pitchFamily="34" charset="0"/>
                <a:cs typeface="Arial" panose="020B0604020202020204" pitchFamily="34" charset="0"/>
              </a:rPr>
              <a:t>Men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de-DE" sz="3600" dirty="0" err="1"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F59139A-685C-4CD9-88B1-AF0A806B3845}"/>
              </a:ext>
            </a:extLst>
          </p:cNvPr>
          <p:cNvSpPr txBox="1"/>
          <p:nvPr/>
        </p:nvSpPr>
        <p:spPr>
          <a:xfrm>
            <a:off x="383262" y="6212761"/>
            <a:ext cx="11971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 Frid et al J </a:t>
            </a:r>
            <a:r>
              <a:rPr lang="sv-SE" dirty="0" err="1"/>
              <a:t>Neurol</a:t>
            </a:r>
            <a:r>
              <a:rPr lang="sv-SE" dirty="0"/>
              <a:t>. 2020 Mar;267(3):649-658</a:t>
            </a:r>
          </a:p>
        </p:txBody>
      </p:sp>
      <p:pic>
        <p:nvPicPr>
          <p:cNvPr id="9" name="Ljud 8">
            <a:hlinkClick r:id="" action="ppaction://media"/>
            <a:extLst>
              <a:ext uri="{FF2B5EF4-FFF2-40B4-BE49-F238E27FC236}">
                <a16:creationId xmlns:a16="http://schemas.microsoft.com/office/drawing/2014/main" id="{A14DBA7F-2E68-4AEE-998F-32B6C148D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51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21"/>
    </mc:Choice>
    <mc:Fallback>
      <p:transition spd="slow" advTm="29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A5C85A-9BD3-476E-A6EF-8FF6025FE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Large</a:t>
            </a:r>
            <a:r>
              <a:rPr lang="sv-SE" dirty="0"/>
              <a:t> </a:t>
            </a:r>
            <a:r>
              <a:rPr lang="sv-SE" dirty="0" err="1"/>
              <a:t>artery</a:t>
            </a:r>
            <a:r>
              <a:rPr lang="sv-SE" dirty="0"/>
              <a:t> </a:t>
            </a:r>
            <a:r>
              <a:rPr lang="sv-SE" dirty="0" err="1"/>
              <a:t>atherosclerosis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8D210E9-42FA-4FF3-95DA-0C256B031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786" y="1843908"/>
            <a:ext cx="10728360" cy="3563159"/>
          </a:xfrm>
        </p:spPr>
        <p:txBody>
          <a:bodyPr/>
          <a:lstStyle/>
          <a:p>
            <a:r>
              <a:rPr lang="sv-SE" dirty="0" err="1"/>
              <a:t>More</a:t>
            </a:r>
            <a:r>
              <a:rPr lang="sv-SE" dirty="0"/>
              <a:t> men show </a:t>
            </a:r>
            <a:r>
              <a:rPr lang="sv-SE" dirty="0" err="1"/>
              <a:t>large</a:t>
            </a:r>
            <a:r>
              <a:rPr lang="sv-SE" dirty="0"/>
              <a:t> </a:t>
            </a:r>
            <a:r>
              <a:rPr lang="sv-SE" dirty="0" err="1"/>
              <a:t>artery</a:t>
            </a:r>
            <a:r>
              <a:rPr lang="sv-SE" dirty="0"/>
              <a:t> </a:t>
            </a:r>
            <a:r>
              <a:rPr lang="sv-SE" dirty="0" err="1"/>
              <a:t>atherosclerosis</a:t>
            </a:r>
            <a:endParaRPr lang="sv-SE" dirty="0"/>
          </a:p>
          <a:p>
            <a:endParaRPr lang="sv-SE" dirty="0"/>
          </a:p>
          <a:p>
            <a:r>
              <a:rPr lang="sv-SE" dirty="0"/>
              <a:t>Sex </a:t>
            </a:r>
            <a:r>
              <a:rPr lang="sv-SE" dirty="0" err="1"/>
              <a:t>differences</a:t>
            </a:r>
            <a:r>
              <a:rPr lang="sv-SE" dirty="0"/>
              <a:t> in plaque </a:t>
            </a:r>
            <a:r>
              <a:rPr lang="sv-SE" dirty="0" err="1"/>
              <a:t>composition</a:t>
            </a:r>
            <a:r>
              <a:rPr lang="sv-SE" dirty="0"/>
              <a:t> </a:t>
            </a:r>
            <a:r>
              <a:rPr lang="sv-SE" baseline="30000" dirty="0"/>
              <a:t>1</a:t>
            </a:r>
          </a:p>
          <a:p>
            <a:endParaRPr lang="sv-SE" dirty="0"/>
          </a:p>
          <a:p>
            <a:r>
              <a:rPr lang="sv-SE" dirty="0"/>
              <a:t>Sex </a:t>
            </a:r>
            <a:r>
              <a:rPr lang="sv-SE" dirty="0" err="1"/>
              <a:t>differences</a:t>
            </a:r>
            <a:r>
              <a:rPr lang="sv-SE" dirty="0"/>
              <a:t> in </a:t>
            </a:r>
            <a:r>
              <a:rPr lang="sv-SE" dirty="0" err="1"/>
              <a:t>outcome</a:t>
            </a:r>
            <a:r>
              <a:rPr lang="sv-SE" dirty="0"/>
              <a:t> </a:t>
            </a:r>
            <a:r>
              <a:rPr lang="sv-SE" dirty="0" err="1"/>
              <a:t>after</a:t>
            </a:r>
            <a:r>
              <a:rPr lang="sv-SE" dirty="0"/>
              <a:t> </a:t>
            </a:r>
            <a:r>
              <a:rPr lang="sv-SE" dirty="0" err="1"/>
              <a:t>carotid</a:t>
            </a:r>
            <a:r>
              <a:rPr lang="sv-SE" dirty="0"/>
              <a:t> </a:t>
            </a:r>
            <a:r>
              <a:rPr lang="sv-SE" dirty="0" err="1"/>
              <a:t>endarterectomy</a:t>
            </a:r>
            <a:r>
              <a:rPr lang="sv-SE" dirty="0"/>
              <a:t> /</a:t>
            </a:r>
            <a:r>
              <a:rPr lang="sv-SE" dirty="0" err="1"/>
              <a:t>stenting</a:t>
            </a:r>
            <a:r>
              <a:rPr lang="sv-SE" dirty="0"/>
              <a:t> </a:t>
            </a:r>
            <a:r>
              <a:rPr lang="sv-SE" baseline="30000" dirty="0"/>
              <a:t>2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759FB13-E838-41F1-8C05-922D9D2EA084}"/>
              </a:ext>
            </a:extLst>
          </p:cNvPr>
          <p:cNvSpPr txBox="1"/>
          <p:nvPr/>
        </p:nvSpPr>
        <p:spPr>
          <a:xfrm>
            <a:off x="733425" y="6191250"/>
            <a:ext cx="476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aseline="30000" dirty="0"/>
              <a:t> 2 </a:t>
            </a:r>
            <a:r>
              <a:rPr lang="nl-NL" dirty="0"/>
              <a:t>Howard V et al Stroke. 2021 Jan;52(2):416-423</a:t>
            </a:r>
            <a:endParaRPr lang="sv-SE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4DCA11B-3913-440E-BEB9-C9F8AC70B45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33425" y="5565985"/>
            <a:ext cx="2958259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    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1A6E642-4853-4443-AFD1-881B0164A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2656" y="6006584"/>
            <a:ext cx="65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200" b="0" i="0" u="none" strike="noStrike" cap="none" normalizeH="0" baseline="0" dirty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D90CA26B-D11A-48B3-A083-E500C8523D70}"/>
              </a:ext>
            </a:extLst>
          </p:cNvPr>
          <p:cNvSpPr txBox="1"/>
          <p:nvPr/>
        </p:nvSpPr>
        <p:spPr>
          <a:xfrm>
            <a:off x="733425" y="5909569"/>
            <a:ext cx="4697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aseline="30000" dirty="0"/>
              <a:t> 1 </a:t>
            </a:r>
            <a:r>
              <a:rPr lang="sv-SE" dirty="0"/>
              <a:t>Song et al J </a:t>
            </a:r>
            <a:r>
              <a:rPr lang="sv-SE" dirty="0" err="1"/>
              <a:t>AmHeart</a:t>
            </a:r>
            <a:r>
              <a:rPr lang="sv-SE" dirty="0"/>
              <a:t> Assoc2021 May 4 10(9)</a:t>
            </a:r>
          </a:p>
        </p:txBody>
      </p:sp>
      <p:pic>
        <p:nvPicPr>
          <p:cNvPr id="11" name="Ljud 10">
            <a:hlinkClick r:id="" action="ppaction://media"/>
            <a:extLst>
              <a:ext uri="{FF2B5EF4-FFF2-40B4-BE49-F238E27FC236}">
                <a16:creationId xmlns:a16="http://schemas.microsoft.com/office/drawing/2014/main" id="{DE47CAEA-5D00-47B0-ADBF-F528DE0E7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14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20"/>
    </mc:Choice>
    <mc:Fallback>
      <p:transition spd="slow" advTm="56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FE2C59-B5C1-4B44-A7E8-D03DE609D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Implications</a:t>
            </a:r>
            <a:r>
              <a:rPr lang="sv-SE" dirty="0"/>
              <a:t> for </a:t>
            </a:r>
            <a:r>
              <a:rPr lang="sv-SE" dirty="0" err="1"/>
              <a:t>vascular</a:t>
            </a:r>
            <a:r>
              <a:rPr lang="sv-SE" dirty="0"/>
              <a:t> ultrasound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E204FF2-1D85-4420-920C-7571B805F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666" y="1843908"/>
            <a:ext cx="10545480" cy="3563159"/>
          </a:xfrm>
        </p:spPr>
        <p:txBody>
          <a:bodyPr/>
          <a:lstStyle/>
          <a:p>
            <a:r>
              <a:rPr lang="sv-SE" dirty="0" err="1"/>
              <a:t>Follow-ups</a:t>
            </a:r>
            <a:r>
              <a:rPr lang="sv-SE" dirty="0"/>
              <a:t> </a:t>
            </a:r>
            <a:r>
              <a:rPr lang="sv-SE" dirty="0" err="1"/>
              <a:t>carotid</a:t>
            </a:r>
            <a:r>
              <a:rPr lang="sv-SE" dirty="0"/>
              <a:t> ultrasound? Active </a:t>
            </a:r>
            <a:r>
              <a:rPr lang="sv-SE" dirty="0" err="1"/>
              <a:t>atherosclerosis-unstable</a:t>
            </a:r>
            <a:r>
              <a:rPr lang="sv-SE" dirty="0"/>
              <a:t> plaque?</a:t>
            </a:r>
          </a:p>
          <a:p>
            <a:endParaRPr lang="sv-SE" dirty="0"/>
          </a:p>
          <a:p>
            <a:r>
              <a:rPr lang="sv-SE" dirty="0" err="1"/>
              <a:t>Aortic</a:t>
            </a:r>
            <a:r>
              <a:rPr lang="sv-SE" dirty="0"/>
              <a:t> plaques?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 err="1"/>
              <a:t>Additional</a:t>
            </a:r>
            <a:r>
              <a:rPr lang="sv-SE" dirty="0"/>
              <a:t> examinations: MRI </a:t>
            </a:r>
            <a:r>
              <a:rPr lang="sv-SE" dirty="0" err="1"/>
              <a:t>neck</a:t>
            </a:r>
            <a:r>
              <a:rPr lang="sv-SE" dirty="0"/>
              <a:t>/</a:t>
            </a:r>
            <a:r>
              <a:rPr lang="sv-SE" dirty="0" err="1"/>
              <a:t>microembolization</a:t>
            </a:r>
            <a:r>
              <a:rPr lang="sv-SE" dirty="0"/>
              <a:t>?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5" name="Ljud 4">
            <a:hlinkClick r:id="" action="ppaction://media"/>
            <a:extLst>
              <a:ext uri="{FF2B5EF4-FFF2-40B4-BE49-F238E27FC236}">
                <a16:creationId xmlns:a16="http://schemas.microsoft.com/office/drawing/2014/main" id="{4ED0D9F1-8AB0-4F95-9BE3-F9A5CB7B7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30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55"/>
    </mc:Choice>
    <mc:Fallback>
      <p:transition spd="slow" advTm="49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A8BE2C-836A-4C2D-89ED-463198C5B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Cardiac</a:t>
            </a:r>
            <a:r>
              <a:rPr lang="sv-SE" dirty="0"/>
              <a:t> </a:t>
            </a:r>
            <a:r>
              <a:rPr lang="sv-SE" dirty="0" err="1"/>
              <a:t>embolic</a:t>
            </a:r>
            <a:r>
              <a:rPr lang="sv-SE" dirty="0"/>
              <a:t> source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7B97989-4D78-4DE3-BB89-36A24E84F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19" y="1843908"/>
            <a:ext cx="11141828" cy="3563159"/>
          </a:xfrm>
        </p:spPr>
        <p:txBody>
          <a:bodyPr>
            <a:normAutofit/>
          </a:bodyPr>
          <a:lstStyle/>
          <a:p>
            <a:r>
              <a:rPr lang="sv-SE" dirty="0" err="1"/>
              <a:t>Women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atrial</a:t>
            </a:r>
            <a:r>
              <a:rPr lang="sv-SE" dirty="0"/>
              <a:t> </a:t>
            </a:r>
            <a:r>
              <a:rPr lang="sv-SE" dirty="0" err="1"/>
              <a:t>fibrillation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a </a:t>
            </a:r>
            <a:r>
              <a:rPr lang="sv-SE" dirty="0" err="1"/>
              <a:t>higher</a:t>
            </a:r>
            <a:r>
              <a:rPr lang="sv-SE" dirty="0"/>
              <a:t> stroke risk</a:t>
            </a:r>
          </a:p>
          <a:p>
            <a:r>
              <a:rPr lang="sv-SE" dirty="0"/>
              <a:t>Different </a:t>
            </a:r>
            <a:r>
              <a:rPr lang="sv-SE" dirty="0" err="1"/>
              <a:t>anatomy</a:t>
            </a:r>
            <a:r>
              <a:rPr lang="sv-SE" dirty="0"/>
              <a:t>? </a:t>
            </a:r>
            <a:r>
              <a:rPr lang="sv-SE" dirty="0" err="1"/>
              <a:t>Atrial</a:t>
            </a:r>
            <a:r>
              <a:rPr lang="sv-SE" dirty="0"/>
              <a:t> diameter?</a:t>
            </a:r>
          </a:p>
          <a:p>
            <a:r>
              <a:rPr lang="sv-SE" dirty="0" err="1"/>
              <a:t>Aortic</a:t>
            </a:r>
            <a:r>
              <a:rPr lang="sv-SE" dirty="0"/>
              <a:t> plaque?</a:t>
            </a:r>
          </a:p>
          <a:p>
            <a:endParaRPr lang="sv-SE" baseline="30000" dirty="0"/>
          </a:p>
          <a:p>
            <a:endParaRPr lang="sv-SE" dirty="0"/>
          </a:p>
          <a:p>
            <a:r>
              <a:rPr lang="sv-SE" dirty="0"/>
              <a:t>Ex: sex-</a:t>
            </a:r>
            <a:r>
              <a:rPr lang="sv-SE" dirty="0" err="1"/>
              <a:t>differences</a:t>
            </a:r>
            <a:r>
              <a:rPr lang="sv-SE" dirty="0"/>
              <a:t> in </a:t>
            </a:r>
            <a:r>
              <a:rPr lang="sv-SE" dirty="0" err="1"/>
              <a:t>survival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dilatative</a:t>
            </a:r>
            <a:r>
              <a:rPr lang="sv-SE" dirty="0"/>
              <a:t> </a:t>
            </a:r>
            <a:r>
              <a:rPr lang="sv-SE" dirty="0" err="1"/>
              <a:t>cardiomyopathy</a:t>
            </a:r>
            <a:r>
              <a:rPr lang="sv-SE" dirty="0"/>
              <a:t> </a:t>
            </a:r>
            <a:r>
              <a:rPr lang="sv-SE" baseline="30000" dirty="0"/>
              <a:t>1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EDD8675-451D-41E0-B4B8-9A367701AE11}"/>
              </a:ext>
            </a:extLst>
          </p:cNvPr>
          <p:cNvSpPr txBox="1"/>
          <p:nvPr/>
        </p:nvSpPr>
        <p:spPr>
          <a:xfrm>
            <a:off x="607379" y="5938300"/>
            <a:ext cx="573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 </a:t>
            </a:r>
            <a:r>
              <a:rPr lang="sv-SE" baseline="30000" dirty="0"/>
              <a:t>1</a:t>
            </a:r>
            <a:r>
              <a:rPr lang="sv-SE" dirty="0"/>
              <a:t> </a:t>
            </a:r>
            <a:r>
              <a:rPr lang="sv-SE" dirty="0" err="1"/>
              <a:t>Cannata</a:t>
            </a:r>
            <a:r>
              <a:rPr lang="sv-SE" dirty="0"/>
              <a:t> A </a:t>
            </a:r>
            <a:r>
              <a:rPr lang="sv-SE" dirty="0" err="1"/>
              <a:t>Can</a:t>
            </a:r>
            <a:r>
              <a:rPr lang="sv-SE" dirty="0"/>
              <a:t> J </a:t>
            </a:r>
            <a:r>
              <a:rPr lang="sv-SE" dirty="0" err="1"/>
              <a:t>Cardiolog</a:t>
            </a:r>
            <a:r>
              <a:rPr lang="sv-SE" dirty="0"/>
              <a:t> 2020 Jan;36(1):37-44.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56A16B1-5166-4A04-B56E-F9AB5F25C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586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200" b="0" i="0" u="none" strike="noStrike" cap="none" normalizeH="0" baseline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v-SE" altLang="sv-SE" sz="1200" b="0" i="0" u="none" strike="noStrike" cap="none" normalizeH="0" baseline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</a:rPr>
              <a:t>.</a:t>
            </a:r>
            <a:r>
              <a:rPr kumimoji="0" lang="sv-SE" altLang="sv-SE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sv-SE" altLang="sv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2AC8B95-1306-4B9B-BDA6-C68C798FA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498" y="0"/>
            <a:ext cx="121586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200" b="0" i="0" u="none" strike="noStrike" cap="none" normalizeH="0" baseline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v-SE" altLang="sv-SE" sz="1200" b="0" i="0" u="none" strike="noStrike" cap="none" normalizeH="0" baseline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</a:rPr>
              <a:t>.</a:t>
            </a:r>
            <a:r>
              <a:rPr kumimoji="0" lang="sv-SE" altLang="sv-SE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sv-SE" altLang="sv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Ljud 9">
            <a:hlinkClick r:id="" action="ppaction://media"/>
            <a:extLst>
              <a:ext uri="{FF2B5EF4-FFF2-40B4-BE49-F238E27FC236}">
                <a16:creationId xmlns:a16="http://schemas.microsoft.com/office/drawing/2014/main" id="{2202DDEE-DA31-4D0D-AC92-681F74005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2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12"/>
    </mc:Choice>
    <mc:Fallback>
      <p:transition spd="slow" advTm="72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FACFB2-0FC9-4218-8578-9A767BA77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Implications</a:t>
            </a:r>
            <a:r>
              <a:rPr lang="sv-SE" dirty="0"/>
              <a:t> for ultrasound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6CFF26D-1EC0-4E2A-8590-98F5444C9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183" y="1843908"/>
            <a:ext cx="10139963" cy="3563159"/>
          </a:xfrm>
        </p:spPr>
        <p:txBody>
          <a:bodyPr/>
          <a:lstStyle/>
          <a:p>
            <a:r>
              <a:rPr lang="sv-SE" dirty="0" err="1"/>
              <a:t>Cardiac</a:t>
            </a:r>
            <a:r>
              <a:rPr lang="sv-SE" dirty="0"/>
              <a:t>  ultrasound examinations and </a:t>
            </a:r>
            <a:r>
              <a:rPr lang="sv-SE" dirty="0" err="1"/>
              <a:t>follow-up</a:t>
            </a:r>
            <a:endParaRPr lang="sv-SE" dirty="0"/>
          </a:p>
          <a:p>
            <a:endParaRPr lang="sv-SE" dirty="0"/>
          </a:p>
          <a:p>
            <a:r>
              <a:rPr lang="sv-SE" dirty="0" err="1"/>
              <a:t>Additional</a:t>
            </a:r>
            <a:r>
              <a:rPr lang="sv-SE" dirty="0"/>
              <a:t> </a:t>
            </a:r>
            <a:r>
              <a:rPr lang="sv-SE" dirty="0" err="1"/>
              <a:t>measurements</a:t>
            </a:r>
            <a:endParaRPr lang="sv-SE" dirty="0"/>
          </a:p>
          <a:p>
            <a:endParaRPr lang="sv-SE" dirty="0"/>
          </a:p>
          <a:p>
            <a:r>
              <a:rPr lang="sv-SE" dirty="0" err="1"/>
              <a:t>Aortic</a:t>
            </a:r>
            <a:r>
              <a:rPr lang="sv-SE" dirty="0"/>
              <a:t> plaque?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5" name="Ljud 4">
            <a:hlinkClick r:id="" action="ppaction://media"/>
            <a:extLst>
              <a:ext uri="{FF2B5EF4-FFF2-40B4-BE49-F238E27FC236}">
                <a16:creationId xmlns:a16="http://schemas.microsoft.com/office/drawing/2014/main" id="{38F4BADF-EA37-4310-A135-260E18B18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6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10"/>
    </mc:Choice>
    <mc:Fallback>
      <p:transition spd="slow" advTm="26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" y="256556"/>
            <a:ext cx="12158662" cy="1139825"/>
          </a:xfrm>
        </p:spPr>
        <p:txBody>
          <a:bodyPr/>
          <a:lstStyle/>
          <a:p>
            <a:pPr algn="ctr"/>
            <a:r>
              <a:rPr lang="sv-SE" dirty="0" err="1"/>
              <a:t>Younger</a:t>
            </a:r>
            <a:r>
              <a:rPr lang="sv-SE" dirty="0"/>
              <a:t> vs. </a:t>
            </a:r>
            <a:r>
              <a:rPr lang="sv-SE" dirty="0" err="1"/>
              <a:t>older</a:t>
            </a:r>
            <a:r>
              <a:rPr lang="sv-SE" dirty="0"/>
              <a:t> </a:t>
            </a:r>
            <a:r>
              <a:rPr lang="sv-SE" dirty="0" err="1"/>
              <a:t>women</a:t>
            </a:r>
            <a:r>
              <a:rPr lang="sv-SE" dirty="0"/>
              <a:t> vs. men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-6350" y="1549401"/>
            <a:ext cx="11849100" cy="38576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sv-SE" sz="2800" dirty="0"/>
          </a:p>
          <a:p>
            <a:r>
              <a:rPr lang="sv-SE" sz="2800" dirty="0"/>
              <a:t>Hormonal (</a:t>
            </a:r>
            <a:r>
              <a:rPr lang="sv-SE" sz="2800" dirty="0" err="1"/>
              <a:t>estrogen</a:t>
            </a:r>
            <a:r>
              <a:rPr lang="sv-SE" sz="2800" dirty="0"/>
              <a:t>) </a:t>
            </a:r>
            <a:r>
              <a:rPr lang="sv-SE" sz="2800" dirty="0" err="1"/>
              <a:t>therapy</a:t>
            </a:r>
            <a:r>
              <a:rPr lang="sv-SE" sz="2800" dirty="0"/>
              <a:t> - </a:t>
            </a:r>
            <a:r>
              <a:rPr lang="sv-SE" sz="2800" dirty="0" err="1"/>
              <a:t>dose-dependant</a:t>
            </a:r>
            <a:r>
              <a:rPr lang="sv-SE" sz="2800" dirty="0"/>
              <a:t> </a:t>
            </a:r>
            <a:r>
              <a:rPr lang="sv-SE" sz="2800" baseline="30000" dirty="0"/>
              <a:t>1</a:t>
            </a:r>
            <a:r>
              <a:rPr lang="sv-SE" sz="2800" dirty="0"/>
              <a:t>(smoking/</a:t>
            </a:r>
            <a:r>
              <a:rPr lang="sv-SE" sz="2800" dirty="0" err="1"/>
              <a:t>migraine</a:t>
            </a:r>
            <a:r>
              <a:rPr lang="sv-SE" sz="2800" dirty="0"/>
              <a:t>)</a:t>
            </a:r>
          </a:p>
          <a:p>
            <a:pPr marL="0" indent="0">
              <a:buNone/>
            </a:pPr>
            <a:endParaRPr lang="sv-SE" sz="2800" dirty="0"/>
          </a:p>
          <a:p>
            <a:r>
              <a:rPr lang="sv-SE" sz="2800" dirty="0"/>
              <a:t>Cerebral </a:t>
            </a:r>
            <a:r>
              <a:rPr lang="sv-SE" sz="2800" dirty="0" err="1"/>
              <a:t>venous</a:t>
            </a:r>
            <a:r>
              <a:rPr lang="sv-SE" sz="2800" dirty="0"/>
              <a:t> </a:t>
            </a:r>
            <a:r>
              <a:rPr lang="sv-SE" sz="2800" dirty="0" err="1"/>
              <a:t>thrombosis</a:t>
            </a:r>
            <a:r>
              <a:rPr lang="sv-SE" sz="2800" dirty="0"/>
              <a:t> – </a:t>
            </a:r>
            <a:r>
              <a:rPr lang="sv-SE" sz="2800" dirty="0" err="1"/>
              <a:t>Puerperium</a:t>
            </a:r>
            <a:r>
              <a:rPr lang="sv-SE" sz="2800" dirty="0"/>
              <a:t> - </a:t>
            </a:r>
            <a:r>
              <a:rPr lang="sv-SE" sz="2800" dirty="0" err="1"/>
              <a:t>obesity</a:t>
            </a:r>
            <a:r>
              <a:rPr lang="sv-SE" sz="2800" dirty="0"/>
              <a:t>, hormonal </a:t>
            </a:r>
            <a:r>
              <a:rPr lang="sv-SE" sz="2800" dirty="0" err="1"/>
              <a:t>therapy</a:t>
            </a:r>
            <a:r>
              <a:rPr lang="sv-SE" sz="2800" dirty="0"/>
              <a:t> </a:t>
            </a:r>
            <a:r>
              <a:rPr lang="sv-SE" sz="2800" baseline="30000" dirty="0"/>
              <a:t>2</a:t>
            </a:r>
          </a:p>
          <a:p>
            <a:pPr marL="0" indent="0">
              <a:buNone/>
            </a:pPr>
            <a:endParaRPr lang="sv-SE" sz="2800" dirty="0"/>
          </a:p>
          <a:p>
            <a:r>
              <a:rPr lang="sv-SE" sz="2800" dirty="0" err="1"/>
              <a:t>Migraine</a:t>
            </a:r>
            <a:r>
              <a:rPr lang="sv-SE" sz="2800" dirty="0"/>
              <a:t> </a:t>
            </a:r>
            <a:r>
              <a:rPr lang="sv-SE" sz="2800" dirty="0" err="1"/>
              <a:t>with</a:t>
            </a:r>
            <a:r>
              <a:rPr lang="sv-SE" sz="2800" dirty="0"/>
              <a:t> aura - </a:t>
            </a:r>
            <a:r>
              <a:rPr lang="sv-SE" sz="2800" dirty="0" err="1"/>
              <a:t>migraineous</a:t>
            </a:r>
            <a:r>
              <a:rPr lang="sv-SE" sz="2800" dirty="0"/>
              <a:t> stroke? </a:t>
            </a:r>
            <a:r>
              <a:rPr lang="sv-SE" sz="2800" baseline="30000" dirty="0"/>
              <a:t>3 </a:t>
            </a:r>
            <a:r>
              <a:rPr lang="sv-SE" sz="2800" dirty="0"/>
              <a:t>(</a:t>
            </a:r>
            <a:r>
              <a:rPr lang="sv-SE" sz="2800" dirty="0" err="1"/>
              <a:t>posterior</a:t>
            </a:r>
            <a:r>
              <a:rPr lang="sv-SE" sz="2800" dirty="0"/>
              <a:t> </a:t>
            </a:r>
            <a:r>
              <a:rPr lang="sv-SE" sz="2800" dirty="0" err="1"/>
              <a:t>circulation</a:t>
            </a:r>
            <a:r>
              <a:rPr lang="sv-SE" sz="2800" dirty="0"/>
              <a:t>)</a:t>
            </a:r>
          </a:p>
          <a:p>
            <a:endParaRPr lang="sv-SE" sz="2800" dirty="0"/>
          </a:p>
          <a:p>
            <a:r>
              <a:rPr lang="sv-SE" sz="2800" dirty="0" err="1"/>
              <a:t>Reversible</a:t>
            </a:r>
            <a:r>
              <a:rPr lang="sv-SE" sz="2800" dirty="0"/>
              <a:t> </a:t>
            </a:r>
            <a:r>
              <a:rPr lang="sv-SE" sz="2800" dirty="0" err="1"/>
              <a:t>vasoconstriction</a:t>
            </a:r>
            <a:r>
              <a:rPr lang="sv-SE" sz="2800" dirty="0"/>
              <a:t> </a:t>
            </a:r>
            <a:r>
              <a:rPr lang="sv-SE" sz="2800" dirty="0" err="1"/>
              <a:t>syndrome</a:t>
            </a:r>
            <a:r>
              <a:rPr lang="sv-SE" sz="2800" dirty="0"/>
              <a:t> (SAH/Stroke)</a:t>
            </a:r>
          </a:p>
          <a:p>
            <a:pPr marL="0" indent="0">
              <a:buNone/>
            </a:pPr>
            <a:endParaRPr lang="sv-SE" sz="2800" dirty="0"/>
          </a:p>
          <a:p>
            <a:pPr marL="0" indent="0">
              <a:buNone/>
            </a:pPr>
            <a:endParaRPr lang="sv-SE" sz="2800" dirty="0"/>
          </a:p>
          <a:p>
            <a:pPr marL="0" indent="0">
              <a:buNone/>
            </a:pPr>
            <a:endParaRPr lang="sv-SE" sz="2800" dirty="0"/>
          </a:p>
          <a:p>
            <a:pPr marL="0" indent="0">
              <a:buNone/>
            </a:pPr>
            <a:endParaRPr lang="sv-SE" sz="2800" dirty="0"/>
          </a:p>
        </p:txBody>
      </p:sp>
      <p:sp>
        <p:nvSpPr>
          <p:cNvPr id="4" name="Textfeld 3"/>
          <p:cNvSpPr txBox="1"/>
          <p:nvPr/>
        </p:nvSpPr>
        <p:spPr>
          <a:xfrm>
            <a:off x="131764" y="6013450"/>
            <a:ext cx="111267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Roach RE et al Cochrane Database of Systematic Reviews 2015;</a:t>
            </a:r>
            <a:r>
              <a:rPr lang="en-US" baseline="30000" dirty="0"/>
              <a:t>2</a:t>
            </a:r>
            <a:r>
              <a:rPr lang="en-US" dirty="0"/>
              <a:t>Zuurbier S et al J</a:t>
            </a:r>
            <a:r>
              <a:rPr lang="de-DE" dirty="0"/>
              <a:t>AMA </a:t>
            </a:r>
            <a:r>
              <a:rPr lang="de-DE" dirty="0" err="1"/>
              <a:t>Neurol</a:t>
            </a:r>
            <a:r>
              <a:rPr lang="de-DE" dirty="0"/>
              <a:t>.</a:t>
            </a:r>
            <a:r>
              <a:rPr lang="en-US" b="1" i="0" dirty="0">
                <a:effectLst/>
                <a:latin typeface="BlinkMacSystemFont"/>
              </a:rPr>
              <a:t> </a:t>
            </a:r>
            <a:r>
              <a:rPr lang="en-US" b="0" i="0" dirty="0">
                <a:effectLst/>
                <a:latin typeface="BlinkMacSystemFont"/>
              </a:rPr>
              <a:t>2016 May 1;73(5):579-84</a:t>
            </a:r>
            <a:r>
              <a:rPr lang="de-DE" dirty="0"/>
              <a:t>. </a:t>
            </a:r>
            <a:r>
              <a:rPr lang="de-DE" baseline="30000" dirty="0"/>
              <a:t>3 </a:t>
            </a:r>
            <a:r>
              <a:rPr lang="de-DE" dirty="0"/>
              <a:t>K. </a:t>
            </a:r>
            <a:r>
              <a:rPr lang="de-DE" dirty="0" err="1"/>
              <a:t>Laurell</a:t>
            </a:r>
            <a:r>
              <a:rPr lang="de-DE" dirty="0"/>
              <a:t> et al</a:t>
            </a:r>
            <a:r>
              <a:rPr lang="en-US" dirty="0"/>
              <a:t> </a:t>
            </a:r>
            <a:r>
              <a:rPr lang="en-US" dirty="0" err="1"/>
              <a:t>Eur</a:t>
            </a:r>
            <a:r>
              <a:rPr lang="en-US" dirty="0"/>
              <a:t> J </a:t>
            </a:r>
            <a:r>
              <a:rPr lang="en-US" dirty="0" err="1"/>
              <a:t>Neurol</a:t>
            </a:r>
            <a:r>
              <a:rPr lang="en-US" dirty="0"/>
              <a:t> 2011;18: 1220–1226; Anne </a:t>
            </a:r>
            <a:r>
              <a:rPr lang="en-US" dirty="0" err="1"/>
              <a:t>Ducros</a:t>
            </a:r>
            <a:r>
              <a:rPr lang="en-US" dirty="0"/>
              <a:t> et al. Brain 2007, 130: 3091-3101. </a:t>
            </a:r>
          </a:p>
          <a:p>
            <a:r>
              <a:rPr lang="en-US" dirty="0"/>
              <a:t> 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/>
              <a:t> </a:t>
            </a:r>
          </a:p>
          <a:p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r>
              <a:rPr lang="de-DE" dirty="0"/>
              <a:t> </a:t>
            </a:r>
          </a:p>
        </p:txBody>
      </p:sp>
      <p:pic>
        <p:nvPicPr>
          <p:cNvPr id="5" name="Ljud 4">
            <a:hlinkClick r:id="" action="ppaction://media"/>
            <a:extLst>
              <a:ext uri="{FF2B5EF4-FFF2-40B4-BE49-F238E27FC236}">
                <a16:creationId xmlns:a16="http://schemas.microsoft.com/office/drawing/2014/main" id="{5A696807-C7E2-4423-9CC6-EA4F0032F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25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22"/>
    </mc:Choice>
    <mc:Fallback>
      <p:transition spd="slow" advTm="36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id="{7B834E18-5AFD-4916-85D6-B53F096FE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18" y="1110179"/>
            <a:ext cx="8842818" cy="452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EE9A3CE-774F-41F5-ADFD-4365A723B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06" y="6018910"/>
            <a:ext cx="359361" cy="47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4FEA8072-54A5-4F06-8575-7C1AD0BB3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4979" y="6153472"/>
            <a:ext cx="4397825" cy="59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900" tIns="46670" rIns="35900" bIns="46670" anchor="b" anchorCtr="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sv-SE" sz="1097" dirty="0" err="1"/>
              <a:t>Dariush</a:t>
            </a:r>
            <a:r>
              <a:rPr lang="en-US" altLang="sv-SE" sz="1097" dirty="0"/>
              <a:t> </a:t>
            </a:r>
            <a:r>
              <a:rPr lang="en-US" altLang="sv-SE" sz="1097" dirty="0" err="1"/>
              <a:t>Mozaffarian</a:t>
            </a:r>
            <a:r>
              <a:rPr lang="en-US" altLang="sv-SE" sz="1097" dirty="0"/>
              <a:t>. Circulation. Heart Disease and Stroke Statistics—2016 Update; 133, e38-e360</a:t>
            </a: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5C5508B0-ACFD-45E4-B5E2-BCCE495C6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9638" y="5379341"/>
            <a:ext cx="3835827" cy="136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900" tIns="46670" rIns="35900" bIns="46670" anchor="b" anchorCtr="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sv-SE" sz="997"/>
              <a:t>© 2015 American Heart Association, Inc.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19FCACB9-4C27-4185-BC54-23D74549486C}"/>
              </a:ext>
            </a:extLst>
          </p:cNvPr>
          <p:cNvSpPr txBox="1"/>
          <p:nvPr/>
        </p:nvSpPr>
        <p:spPr>
          <a:xfrm>
            <a:off x="0" y="353782"/>
            <a:ext cx="12088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Stroke risk and co-</a:t>
            </a:r>
            <a:r>
              <a:rPr lang="sv-S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morbidities</a:t>
            </a:r>
            <a:endParaRPr lang="sv-S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F42A09D0-1BC6-4EDC-B30D-E8A749D0B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01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012F17-2034-4931-A69B-8298D6410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56556"/>
            <a:ext cx="11253146" cy="1139825"/>
          </a:xfrm>
        </p:spPr>
        <p:txBody>
          <a:bodyPr/>
          <a:lstStyle/>
          <a:p>
            <a:pPr algn="ctr"/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Risk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not-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modifiable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3F7B3DC-41A4-44C7-85E4-B00209F52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180" y="1945069"/>
            <a:ext cx="10372302" cy="3563159"/>
          </a:xfrm>
        </p:spPr>
        <p:txBody>
          <a:bodyPr/>
          <a:lstStyle/>
          <a:p>
            <a:r>
              <a:rPr lang="sv-SE" sz="3600" dirty="0" err="1">
                <a:latin typeface="Arial" panose="020B0604020202020204" pitchFamily="34" charset="0"/>
                <a:cs typeface="Arial" panose="020B0604020202020204" pitchFamily="34" charset="0"/>
              </a:rPr>
              <a:t>Pregnancy</a:t>
            </a:r>
            <a:r>
              <a:rPr lang="sv-SE" sz="3600" dirty="0">
                <a:latin typeface="Arial" panose="020B0604020202020204" pitchFamily="34" charset="0"/>
                <a:cs typeface="Arial" panose="020B0604020202020204" pitchFamily="34" charset="0"/>
              </a:rPr>
              <a:t>, post-</a:t>
            </a:r>
            <a:r>
              <a:rPr lang="sv-SE" sz="3600" dirty="0" err="1">
                <a:latin typeface="Arial" panose="020B0604020202020204" pitchFamily="34" charset="0"/>
                <a:cs typeface="Arial" panose="020B0604020202020204" pitchFamily="34" charset="0"/>
              </a:rPr>
              <a:t>partum</a:t>
            </a:r>
            <a:r>
              <a:rPr lang="sv-SE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sv-SE" sz="3600" dirty="0" err="1">
                <a:latin typeface="Arial" panose="020B0604020202020204" pitchFamily="34" charset="0"/>
                <a:cs typeface="Arial" panose="020B0604020202020204" pitchFamily="34" charset="0"/>
              </a:rPr>
              <a:t>Migraine</a:t>
            </a:r>
            <a:r>
              <a:rPr lang="sv-SE" sz="3600" dirty="0">
                <a:latin typeface="Arial" panose="020B0604020202020204" pitchFamily="34" charset="0"/>
                <a:cs typeface="Arial" panose="020B0604020202020204" pitchFamily="34" charset="0"/>
              </a:rPr>
              <a:t> w/ aura</a:t>
            </a:r>
          </a:p>
          <a:p>
            <a:r>
              <a:rPr lang="sv-SE" sz="3600" dirty="0" err="1">
                <a:latin typeface="Arial" panose="020B0604020202020204" pitchFamily="34" charset="0"/>
                <a:cs typeface="Arial" panose="020B0604020202020204" pitchFamily="34" charset="0"/>
              </a:rPr>
              <a:t>Atrial</a:t>
            </a:r>
            <a:r>
              <a:rPr lang="sv-SE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3600" dirty="0" err="1">
                <a:latin typeface="Arial" panose="020B0604020202020204" pitchFamily="34" charset="0"/>
                <a:cs typeface="Arial" panose="020B0604020202020204" pitchFamily="34" charset="0"/>
              </a:rPr>
              <a:t>fibrillation</a:t>
            </a:r>
            <a:endParaRPr lang="sv-SE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 Post-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menopausal</a:t>
            </a: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 - Hormonal 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replacement</a:t>
            </a: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endParaRPr lang="sv-S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v-S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v-S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pic>
        <p:nvPicPr>
          <p:cNvPr id="5" name="Inhaltsplatzhalter 3">
            <a:extLst>
              <a:ext uri="{FF2B5EF4-FFF2-40B4-BE49-F238E27FC236}">
                <a16:creationId xmlns:a16="http://schemas.microsoft.com/office/drawing/2014/main" id="{8EE79DD9-DAA6-48E0-BE1B-2B6EBF341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9991724" y="84036"/>
            <a:ext cx="1939795" cy="1091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DD2E93BE-0ED5-417E-B822-81BDE639F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74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70"/>
    </mc:Choice>
    <mc:Fallback>
      <p:transition spd="slow" advTm="10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-30546"/>
            <a:ext cx="11276435" cy="1206499"/>
          </a:xfrm>
        </p:spPr>
        <p:txBody>
          <a:bodyPr/>
          <a:lstStyle/>
          <a:p>
            <a:pPr algn="ctr"/>
            <a:r>
              <a:rPr lang="sv-SE" dirty="0">
                <a:solidFill>
                  <a:srgbClr val="000000"/>
                </a:solidFill>
              </a:rPr>
              <a:t>  Stroke risk </a:t>
            </a:r>
            <a:r>
              <a:rPr lang="sv-SE" dirty="0" err="1">
                <a:solidFill>
                  <a:srgbClr val="000000"/>
                </a:solidFill>
              </a:rPr>
              <a:t>factors</a:t>
            </a:r>
            <a:r>
              <a:rPr lang="sv-SE" dirty="0">
                <a:solidFill>
                  <a:srgbClr val="000000"/>
                </a:solidFill>
              </a:rPr>
              <a:t> -  </a:t>
            </a:r>
            <a:r>
              <a:rPr lang="sv-SE" dirty="0" err="1">
                <a:solidFill>
                  <a:srgbClr val="000000"/>
                </a:solidFill>
              </a:rPr>
              <a:t>modifiable</a:t>
            </a:r>
            <a:r>
              <a:rPr lang="sv-SE" dirty="0">
                <a:solidFill>
                  <a:srgbClr val="000000"/>
                </a:solidFill>
              </a:rPr>
              <a:t>   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graphicFrame>
        <p:nvGraphicFramePr>
          <p:cNvPr id="5" name="Platshållare för bild 4"/>
          <p:cNvGraphicFramePr>
            <a:graphicFrameLocks noGrp="1"/>
          </p:cNvGraphicFramePr>
          <p:nvPr>
            <p:ph type="chart" sz="quarter" idx="10"/>
          </p:nvPr>
        </p:nvGraphicFramePr>
        <p:xfrm>
          <a:off x="892176" y="1762125"/>
          <a:ext cx="4854575" cy="364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214710" y="1856608"/>
          <a:ext cx="4204891" cy="2639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ruta 3"/>
          <p:cNvSpPr txBox="1"/>
          <p:nvPr/>
        </p:nvSpPr>
        <p:spPr>
          <a:xfrm>
            <a:off x="10090150" y="2133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6" name="Textfeld 5"/>
          <p:cNvSpPr txBox="1"/>
          <p:nvPr/>
        </p:nvSpPr>
        <p:spPr>
          <a:xfrm flipH="1">
            <a:off x="892176" y="1264147"/>
            <a:ext cx="1154626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solidFill>
                <a:schemeClr val="tx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Blood </a:t>
            </a:r>
            <a:r>
              <a:rPr lang="de-DE" sz="2400" dirty="0" err="1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pressure</a:t>
            </a:r>
            <a:r>
              <a:rPr lang="de-DE" sz="2400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endParaRPr lang="de-DE" sz="2400" dirty="0">
              <a:solidFill>
                <a:schemeClr val="tx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Diabetes </a:t>
            </a:r>
          </a:p>
          <a:p>
            <a:endParaRPr lang="de-DE" sz="2400" dirty="0">
              <a:solidFill>
                <a:schemeClr val="tx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Metabolic</a:t>
            </a:r>
            <a:r>
              <a:rPr lang="de-DE" sz="2400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syndrome</a:t>
            </a:r>
            <a:r>
              <a:rPr lang="de-DE" sz="2400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endParaRPr lang="de-DE" sz="2400" dirty="0">
              <a:solidFill>
                <a:srgbClr val="FF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Dyslipedemia</a:t>
            </a:r>
            <a:endParaRPr lang="de-DE" sz="24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Smoking</a:t>
            </a:r>
          </a:p>
          <a:p>
            <a:endParaRPr lang="de-DE" dirty="0">
              <a:solidFill>
                <a:schemeClr val="tx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en-US" sz="1200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Madsen et al, Focused update- Impact of conventional risk factors on stroke in women: an update </a:t>
            </a:r>
            <a:r>
              <a:rPr lang="en-US" sz="1200" b="0" i="0" u="none" strike="noStrike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Stroke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2018;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49, 3 : 536-542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44AE6D99-299D-4F00-B635-4C3AAB802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5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46"/>
    </mc:Choice>
    <mc:Fallback>
      <p:transition spd="slow" advTm="15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tshållare för innehåll 4">
            <a:extLst>
              <a:ext uri="{FF2B5EF4-FFF2-40B4-BE49-F238E27FC236}">
                <a16:creationId xmlns:a16="http://schemas.microsoft.com/office/drawing/2014/main" id="{2AF845ED-742D-456A-964E-CDCF7E2A91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9319045"/>
              </p:ext>
            </p:extLst>
          </p:nvPr>
        </p:nvGraphicFramePr>
        <p:xfrm>
          <a:off x="553939" y="1453861"/>
          <a:ext cx="10386360" cy="3931228"/>
        </p:xfrm>
        <a:graphic>
          <a:graphicData uri="http://schemas.openxmlformats.org/drawingml/2006/table">
            <a:tbl>
              <a:tblPr/>
              <a:tblGrid>
                <a:gridCol w="2596590">
                  <a:extLst>
                    <a:ext uri="{9D8B030D-6E8A-4147-A177-3AD203B41FA5}">
                      <a16:colId xmlns:a16="http://schemas.microsoft.com/office/drawing/2014/main" val="741729507"/>
                    </a:ext>
                  </a:extLst>
                </a:gridCol>
                <a:gridCol w="2596590">
                  <a:extLst>
                    <a:ext uri="{9D8B030D-6E8A-4147-A177-3AD203B41FA5}">
                      <a16:colId xmlns:a16="http://schemas.microsoft.com/office/drawing/2014/main" val="1739065487"/>
                    </a:ext>
                  </a:extLst>
                </a:gridCol>
                <a:gridCol w="2596590">
                  <a:extLst>
                    <a:ext uri="{9D8B030D-6E8A-4147-A177-3AD203B41FA5}">
                      <a16:colId xmlns:a16="http://schemas.microsoft.com/office/drawing/2014/main" val="3129387902"/>
                    </a:ext>
                  </a:extLst>
                </a:gridCol>
                <a:gridCol w="2596590">
                  <a:extLst>
                    <a:ext uri="{9D8B030D-6E8A-4147-A177-3AD203B41FA5}">
                      <a16:colId xmlns:a16="http://schemas.microsoft.com/office/drawing/2014/main" val="746160566"/>
                    </a:ext>
                  </a:extLst>
                </a:gridCol>
              </a:tblGrid>
              <a:tr h="173773">
                <a:tc>
                  <a:txBody>
                    <a:bodyPr/>
                    <a:lstStyle/>
                    <a:p>
                      <a:pPr algn="l"/>
                      <a:r>
                        <a:rPr lang="sv-SE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Risk Factor</a:t>
                      </a:r>
                    </a:p>
                  </a:txBody>
                  <a:tcPr marL="43443" marR="43443" marT="21722" marB="21722" anchor="ctr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Prevalence</a:t>
                      </a:r>
                    </a:p>
                  </a:txBody>
                  <a:tcPr marL="43443" marR="43443" marT="21722" marB="21722" anchor="ctr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Association With IS</a:t>
                      </a:r>
                    </a:p>
                  </a:txBody>
                  <a:tcPr marL="43443" marR="43443" marT="21722" marB="21722" anchor="ctr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Treatment Disparity</a:t>
                      </a:r>
                    </a:p>
                  </a:txBody>
                  <a:tcPr marL="43443" marR="43443" marT="21722" marB="21722" anchor="ctr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021826"/>
                  </a:ext>
                </a:extLst>
              </a:tr>
              <a:tr h="825422">
                <a:tc>
                  <a:txBody>
                    <a:bodyPr/>
                    <a:lstStyle/>
                    <a:p>
                      <a:pPr algn="l" fontAlgn="t"/>
                      <a:r>
                        <a:rPr lang="sv-SE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Hypertension</a:t>
                      </a: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Lower in women (vs men) in younger age groups, higher in older age groups</a:t>
                      </a: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Similar in women (vs men) in younger age groups, higher in older age groups</a:t>
                      </a: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younger age groups, women more likely to have BP controlled; in older age groups, women less likely to have BP controlled</a:t>
                      </a: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4520969"/>
                  </a:ext>
                </a:extLst>
              </a:tr>
              <a:tr h="434433">
                <a:tc>
                  <a:txBody>
                    <a:bodyPr/>
                    <a:lstStyle/>
                    <a:p>
                      <a:pPr algn="l" fontAlgn="t"/>
                      <a:r>
                        <a:rPr lang="sv-SE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Dyslipidemia</a:t>
                      </a: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conflict; either similar between sexes or lower in women</a:t>
                      </a: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v-SE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Lower in women</a:t>
                      </a: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Women less likely to be on statins and have LDL controlled</a:t>
                      </a: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199951"/>
                  </a:ext>
                </a:extLst>
              </a:tr>
              <a:tr h="825422">
                <a:tc>
                  <a:txBody>
                    <a:bodyPr/>
                    <a:lstStyle/>
                    <a:p>
                      <a:pPr algn="l" fontAlgn="t"/>
                      <a:r>
                        <a:rPr lang="sv-SE" sz="1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Atrial</a:t>
                      </a:r>
                      <a:r>
                        <a:rPr lang="sv-SE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v-SE" sz="1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fibrillation</a:t>
                      </a:r>
                      <a:endParaRPr lang="sv-SE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v-SE" sz="1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Higher</a:t>
                      </a:r>
                      <a:r>
                        <a:rPr lang="sv-SE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sv-SE" sz="1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women</a:t>
                      </a:r>
                      <a:endParaRPr lang="sv-SE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v-SE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Higher</a:t>
                      </a:r>
                      <a:r>
                        <a:rPr lang="sv-SE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sv-SE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women</a:t>
                      </a:r>
                      <a:endParaRPr lang="sv-SE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Women less likely to be prescribed oral anticoagulants, less likely to have cardiac ablation, and receive lower doses of NOACs</a:t>
                      </a: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592025"/>
                  </a:ext>
                </a:extLst>
              </a:tr>
              <a:tr h="462933">
                <a:tc>
                  <a:txBody>
                    <a:bodyPr/>
                    <a:lstStyle/>
                    <a:p>
                      <a:pPr algn="l" fontAlgn="t"/>
                      <a:r>
                        <a:rPr lang="sv-SE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Migraine</a:t>
                      </a: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v-SE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Higher in women</a:t>
                      </a: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v-SE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Higher</a:t>
                      </a:r>
                      <a:r>
                        <a:rPr lang="sv-SE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sv-SE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women</a:t>
                      </a:r>
                      <a:endParaRPr lang="sv-SE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Unknown if migraine treatment reduces stroke risk</a:t>
                      </a: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554355"/>
                  </a:ext>
                </a:extLst>
              </a:tr>
              <a:tr h="434433">
                <a:tc>
                  <a:txBody>
                    <a:bodyPr/>
                    <a:lstStyle/>
                    <a:p>
                      <a:pPr algn="l" fontAlgn="t"/>
                      <a:r>
                        <a:rPr lang="sv-SE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Diabetes mellitus</a:t>
                      </a: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v-SE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Similar women vs men</a:t>
                      </a: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v-SE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Higher</a:t>
                      </a:r>
                      <a:r>
                        <a:rPr lang="sv-SE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sv-SE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women</a:t>
                      </a:r>
                      <a:endParaRPr lang="sv-SE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conflict on sex differences in meeting HbA1c goal</a:t>
                      </a: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9297221"/>
                  </a:ext>
                </a:extLst>
              </a:tr>
              <a:tr h="434433">
                <a:tc>
                  <a:txBody>
                    <a:bodyPr/>
                    <a:lstStyle/>
                    <a:p>
                      <a:pPr algn="l" fontAlgn="t"/>
                      <a:r>
                        <a:rPr lang="sv-SE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Cognitive impairment</a:t>
                      </a: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v-SE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Higher in women</a:t>
                      </a: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Unknown whether there is a sex difference</a:t>
                      </a: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Women less likely to be treated with antidementia drugs</a:t>
                      </a:r>
                    </a:p>
                  </a:txBody>
                  <a:tcPr marL="43443" marR="43443" marT="21722" marB="21722">
                    <a:lnL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C2E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919680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8BFB404D-021B-454F-BF86-F19499052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01" y="605996"/>
            <a:ext cx="117693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Sex </a:t>
            </a:r>
            <a:r>
              <a:rPr kumimoji="0" lang="sv-SE" altLang="sv-SE" sz="18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Differences</a:t>
            </a:r>
            <a:r>
              <a:rPr kumimoji="0" lang="sv-SE" altLang="sv-SE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in Risk </a:t>
            </a:r>
            <a:r>
              <a:rPr kumimoji="0" lang="sv-SE" altLang="sv-SE" sz="18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Factor</a:t>
            </a:r>
            <a:r>
              <a:rPr kumimoji="0" lang="sv-SE" altLang="sv-SE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v-SE" altLang="sv-SE" sz="18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Prevalence</a:t>
            </a:r>
            <a:r>
              <a:rPr kumimoji="0" lang="sv-SE" altLang="sv-SE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, Associations, and </a:t>
            </a:r>
            <a:r>
              <a:rPr kumimoji="0" lang="sv-SE" altLang="sv-SE" sz="18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Treatment</a:t>
            </a:r>
            <a:r>
              <a:rPr kumimoji="0" lang="sv-SE" altLang="sv-SE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v-SE" altLang="sv-SE" sz="18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Disparities</a:t>
            </a:r>
            <a:r>
              <a:rPr kumimoji="0" lang="sv-SE" altLang="sv-SE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v-SE" altLang="sv-SE" sz="18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Women</a:t>
            </a:r>
            <a:r>
              <a:rPr kumimoji="0" lang="sv-SE" altLang="sv-SE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v-SE" altLang="sv-SE" sz="18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Compared</a:t>
            </a:r>
            <a:r>
              <a:rPr kumimoji="0" lang="sv-SE" altLang="sv-SE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v-SE" altLang="sv-SE" sz="18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With</a:t>
            </a:r>
            <a:r>
              <a:rPr kumimoji="0" lang="sv-SE" altLang="sv-SE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Men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F52FF97E-A86C-45CD-B027-E85D2B5F251B}"/>
              </a:ext>
            </a:extLst>
          </p:cNvPr>
          <p:cNvSpPr txBox="1"/>
          <p:nvPr/>
        </p:nvSpPr>
        <p:spPr>
          <a:xfrm>
            <a:off x="679508" y="6090407"/>
            <a:ext cx="8206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Madsen et al, Focused update- Impact of conventional risk factors on stroke in women: an update</a:t>
            </a:r>
          </a:p>
          <a:p>
            <a:r>
              <a:rPr lang="en-US" sz="1600" b="0" i="0" u="none" strike="noStrike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Stroke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2018;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49, 3 : 536-542</a:t>
            </a:r>
            <a:endParaRPr lang="sv-S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39635F80-88EE-40E2-B76F-0880804B6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2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11"/>
    </mc:Choice>
    <mc:Fallback>
      <p:transition spd="slow" advTm="20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" y="256556"/>
            <a:ext cx="12158662" cy="1139825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gender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differences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in ultrasound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Precision medicine?</a:t>
            </a:r>
          </a:p>
        </p:txBody>
      </p:sp>
      <p:sp>
        <p:nvSpPr>
          <p:cNvPr id="3" name="Underrubrik 2"/>
          <p:cNvSpPr>
            <a:spLocks noGrp="1"/>
          </p:cNvSpPr>
          <p:nvPr>
            <p:ph idx="1"/>
          </p:nvPr>
        </p:nvSpPr>
        <p:spPr>
          <a:xfrm>
            <a:off x="1149292" y="1297837"/>
            <a:ext cx="10109258" cy="445529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Stroke prevention 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– Stroke </a:t>
            </a: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etiology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Risk </a:t>
            </a: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modifiable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, non-</a:t>
            </a: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modifiable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, at </a:t>
            </a: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age?</a:t>
            </a:r>
          </a:p>
          <a:p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Acute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stroke </a:t>
            </a: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  <a:p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</a:t>
            </a:r>
            <a:r>
              <a:rPr lang="sv-S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Recurrency</a:t>
            </a:r>
            <a:r>
              <a:rPr lang="sv-S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prognosis? </a:t>
            </a:r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6C99DDC1-B9C3-4170-8F43-2A9AB0F7E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0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94"/>
    </mc:Choice>
    <mc:Fallback>
      <p:transition spd="slow" advTm="53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66" y="3718"/>
            <a:ext cx="12158135" cy="1656176"/>
          </a:xfrm>
        </p:spPr>
        <p:txBody>
          <a:bodyPr/>
          <a:lstStyle/>
          <a:p>
            <a:r>
              <a:rPr lang="sv-SE" sz="5394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sv-SE" sz="5394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sv-SE" sz="5394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she´s</a:t>
            </a:r>
            <a:r>
              <a:rPr lang="sv-SE" sz="5394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pregnant !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66" y="1770307"/>
            <a:ext cx="8070091" cy="4727630"/>
          </a:xfrm>
          <a:prstGeom prst="rect">
            <a:avLst/>
          </a:prstGeom>
        </p:spPr>
      </p:pic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C8C9ED38-C011-4B24-8A49-FA7C587A4E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21023"/>
      </p:ext>
    </p:extLst>
  </p:cSld>
  <p:clrMapOvr>
    <a:masterClrMapping/>
  </p:clrMapOvr>
  <p:transition spd="med" advTm="93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855419" y="1149791"/>
            <a:ext cx="8117131" cy="767512"/>
          </a:xfrm>
          <a:prstGeom prst="rect">
            <a:avLst/>
          </a:prstGeom>
          <a:noFill/>
        </p:spPr>
        <p:txBody>
          <a:bodyPr wrap="square" lIns="91368" tIns="45685" rIns="91368" bIns="45685" rtlCol="0">
            <a:spAutoFit/>
          </a:bodyPr>
          <a:lstStyle/>
          <a:p>
            <a:r>
              <a:rPr lang="sv-SE" sz="438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4388" dirty="0" err="1">
                <a:latin typeface="Arial" panose="020B0604020202020204" pitchFamily="34" charset="0"/>
                <a:cs typeface="Arial" panose="020B0604020202020204" pitchFamily="34" charset="0"/>
              </a:rPr>
              <a:t>Pregnancy</a:t>
            </a:r>
            <a:r>
              <a:rPr lang="sv-SE" sz="4388" dirty="0">
                <a:latin typeface="Arial" panose="020B0604020202020204" pitchFamily="34" charset="0"/>
                <a:cs typeface="Arial" panose="020B0604020202020204" pitchFamily="34" charset="0"/>
              </a:rPr>
              <a:t>     Stroke Risk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442613" y="2498756"/>
            <a:ext cx="11448823" cy="4275843"/>
          </a:xfrm>
          <a:prstGeom prst="rect">
            <a:avLst/>
          </a:prstGeom>
          <a:noFill/>
        </p:spPr>
        <p:txBody>
          <a:bodyPr wrap="none" lIns="91368" tIns="45685" rIns="91368" bIns="45685" rtlCol="0">
            <a:spAutoFit/>
          </a:bodyPr>
          <a:lstStyle/>
          <a:p>
            <a:pPr marL="285520" indent="-285520">
              <a:buFont typeface="Arial" panose="020B0604020202020204" pitchFamily="34" charset="0"/>
              <a:buChar char="•"/>
            </a:pPr>
            <a:r>
              <a:rPr lang="sv-SE" sz="3200" dirty="0" err="1">
                <a:latin typeface="Arial" panose="020B0604020202020204" pitchFamily="34" charset="0"/>
                <a:cs typeface="Arial" panose="020B0604020202020204" pitchFamily="34" charset="0"/>
              </a:rPr>
              <a:t>Eclampsia</a:t>
            </a:r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>, Pre-</a:t>
            </a:r>
            <a:r>
              <a:rPr lang="sv-SE" sz="3200" dirty="0" err="1">
                <a:latin typeface="Arial" panose="020B0604020202020204" pitchFamily="34" charset="0"/>
                <a:cs typeface="Arial" panose="020B0604020202020204" pitchFamily="34" charset="0"/>
              </a:rPr>
              <a:t>Eclampsia</a:t>
            </a:r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> (8- 10% pregnancies</a:t>
            </a:r>
            <a:r>
              <a:rPr lang="sv-SE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sv-S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520" indent="-285520">
              <a:buFont typeface="Arial" panose="020B0604020202020204" pitchFamily="34" charset="0"/>
              <a:buChar char="•"/>
            </a:pPr>
            <a:r>
              <a:rPr lang="sv-SE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sv-S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reversible</a:t>
            </a:r>
            <a:r>
              <a:rPr lang="sv-S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encephalopathy</a:t>
            </a:r>
            <a:r>
              <a:rPr lang="sv-S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syndrome</a:t>
            </a:r>
            <a:r>
              <a:rPr lang="sv-S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(PRES)</a:t>
            </a:r>
          </a:p>
          <a:p>
            <a:endParaRPr lang="sv-S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520" indent="-285520">
              <a:buFont typeface="Arial" panose="020B0604020202020204" pitchFamily="34" charset="0"/>
              <a:buChar char="•"/>
            </a:pPr>
            <a:r>
              <a:rPr lang="sv-SE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Reversible</a:t>
            </a:r>
            <a:r>
              <a:rPr lang="sv-S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cerebral </a:t>
            </a:r>
            <a:r>
              <a:rPr lang="sv-SE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vasoconstriction</a:t>
            </a:r>
            <a:r>
              <a:rPr lang="sv-S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syndrome</a:t>
            </a:r>
            <a:r>
              <a:rPr lang="sv-S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v-SE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Postpartum</a:t>
            </a:r>
            <a:r>
              <a:rPr lang="sv-S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520" indent="-285520">
              <a:buFont typeface="Arial" panose="020B0604020202020204" pitchFamily="34" charset="0"/>
              <a:buChar char="•"/>
            </a:pPr>
            <a:endParaRPr lang="sv-S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520" indent="-285520">
              <a:buFont typeface="Arial" panose="020B0604020202020204" pitchFamily="34" charset="0"/>
              <a:buChar char="•"/>
            </a:pPr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>Cerebral </a:t>
            </a:r>
            <a:r>
              <a:rPr lang="sv-SE" sz="3200" dirty="0" err="1">
                <a:latin typeface="Arial" panose="020B0604020202020204" pitchFamily="34" charset="0"/>
                <a:cs typeface="Arial" panose="020B0604020202020204" pitchFamily="34" charset="0"/>
              </a:rPr>
              <a:t>venous</a:t>
            </a:r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3200" dirty="0" err="1">
                <a:latin typeface="Arial" panose="020B0604020202020204" pitchFamily="34" charset="0"/>
                <a:cs typeface="Arial" panose="020B0604020202020204" pitchFamily="34" charset="0"/>
              </a:rPr>
              <a:t>thrombosis</a:t>
            </a:r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v-SE" sz="3200" dirty="0" err="1">
                <a:latin typeface="Arial" panose="020B0604020202020204" pitchFamily="34" charset="0"/>
                <a:cs typeface="Arial" panose="020B0604020202020204" pitchFamily="34" charset="0"/>
              </a:rPr>
              <a:t>Postpartum</a:t>
            </a:r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sv-SE" sz="2393" dirty="0"/>
          </a:p>
          <a:p>
            <a:endParaRPr lang="sv-SE" sz="2393" dirty="0"/>
          </a:p>
        </p:txBody>
      </p:sp>
      <p:sp>
        <p:nvSpPr>
          <p:cNvPr id="5" name="Upp 4"/>
          <p:cNvSpPr/>
          <p:nvPr/>
        </p:nvSpPr>
        <p:spPr>
          <a:xfrm>
            <a:off x="7743701" y="1303958"/>
            <a:ext cx="341273" cy="45917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8" tIns="45685" rIns="91368" bIns="45685" rtlCol="0" anchor="ctr"/>
          <a:lstStyle/>
          <a:p>
            <a:pPr algn="ctr"/>
            <a:endParaRPr lang="sv-SE" sz="2393"/>
          </a:p>
        </p:txBody>
      </p:sp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93E9097F-9F20-4D80-B1B7-C4AFA39B9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67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19"/>
    </mc:Choice>
    <mc:Fallback>
      <p:transition spd="slow" advTm="35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26A2A952-5D03-4082-9CEB-51DE3F47384E}"/>
              </a:ext>
            </a:extLst>
          </p:cNvPr>
          <p:cNvSpPr txBox="1"/>
          <p:nvPr/>
        </p:nvSpPr>
        <p:spPr>
          <a:xfrm>
            <a:off x="2229751" y="641819"/>
            <a:ext cx="7289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>Ultrasounds </a:t>
            </a:r>
            <a:r>
              <a:rPr lang="sv-SE" sz="3200" dirty="0" err="1"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> in stroke in </a:t>
            </a:r>
            <a:r>
              <a:rPr lang="sv-SE" sz="3200" dirty="0" err="1">
                <a:latin typeface="Arial" panose="020B0604020202020204" pitchFamily="34" charset="0"/>
                <a:cs typeface="Arial" panose="020B0604020202020204" pitchFamily="34" charset="0"/>
              </a:rPr>
              <a:t>pregnancy</a:t>
            </a:r>
            <a:endParaRPr lang="sv-S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FD607F3-25FF-400F-97BE-1EC44BE08885}"/>
              </a:ext>
            </a:extLst>
          </p:cNvPr>
          <p:cNvSpPr txBox="1"/>
          <p:nvPr/>
        </p:nvSpPr>
        <p:spPr>
          <a:xfrm>
            <a:off x="857250" y="2308800"/>
            <a:ext cx="79191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sv-SE" sz="3200" dirty="0" err="1">
                <a:latin typeface="Arial" panose="020B0604020202020204" pitchFamily="34" charset="0"/>
                <a:cs typeface="Arial" panose="020B0604020202020204" pitchFamily="34" charset="0"/>
              </a:rPr>
              <a:t>invasive</a:t>
            </a:r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>, non </a:t>
            </a:r>
            <a:r>
              <a:rPr lang="sv-SE" sz="3200" dirty="0" err="1">
                <a:latin typeface="Arial" panose="020B0604020202020204" pitchFamily="34" charset="0"/>
                <a:cs typeface="Arial" panose="020B0604020202020204" pitchFamily="34" charset="0"/>
              </a:rPr>
              <a:t>contrast</a:t>
            </a:r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>, no </a:t>
            </a:r>
            <a:r>
              <a:rPr lang="sv-SE" sz="3200" dirty="0" err="1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endParaRPr lang="sv-S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sv-SE" sz="3200" dirty="0" err="1"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> PRES/RVCS, CVT?</a:t>
            </a:r>
          </a:p>
        </p:txBody>
      </p:sp>
      <p:pic>
        <p:nvPicPr>
          <p:cNvPr id="5" name="Ljud 4">
            <a:hlinkClick r:id="" action="ppaction://media"/>
            <a:extLst>
              <a:ext uri="{FF2B5EF4-FFF2-40B4-BE49-F238E27FC236}">
                <a16:creationId xmlns:a16="http://schemas.microsoft.com/office/drawing/2014/main" id="{05847BBB-67E5-4B5C-B7DA-C1F625D50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22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77"/>
    </mc:Choice>
    <mc:Fallback>
      <p:transition spd="slow" advTm="49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-30546"/>
            <a:ext cx="12158663" cy="1206499"/>
          </a:xfrm>
        </p:spPr>
        <p:txBody>
          <a:bodyPr/>
          <a:lstStyle/>
          <a:p>
            <a:pPr algn="ctr"/>
            <a:r>
              <a:rPr lang="sv-SE" dirty="0"/>
              <a:t>Prognosis - </a:t>
            </a:r>
            <a:r>
              <a:rPr lang="sv-SE" dirty="0" err="1"/>
              <a:t>Outcome</a:t>
            </a:r>
            <a:r>
              <a:rPr lang="sv-SE" dirty="0"/>
              <a:t>  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graphicFrame>
        <p:nvGraphicFramePr>
          <p:cNvPr id="5" name="Platshållare för bild 4"/>
          <p:cNvGraphicFramePr>
            <a:graphicFrameLocks noGrp="1"/>
          </p:cNvGraphicFramePr>
          <p:nvPr>
            <p:ph type="chart" sz="quarter" idx="10"/>
          </p:nvPr>
        </p:nvGraphicFramePr>
        <p:xfrm>
          <a:off x="892176" y="1762125"/>
          <a:ext cx="4854575" cy="364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214710" y="1856608"/>
          <a:ext cx="4204891" cy="2639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ruta 3"/>
          <p:cNvSpPr txBox="1"/>
          <p:nvPr/>
        </p:nvSpPr>
        <p:spPr>
          <a:xfrm>
            <a:off x="10090150" y="2133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6" name="Textfeld 5"/>
          <p:cNvSpPr txBox="1"/>
          <p:nvPr/>
        </p:nvSpPr>
        <p:spPr>
          <a:xfrm flipH="1">
            <a:off x="703627" y="1011901"/>
            <a:ext cx="1181576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Post-</a:t>
            </a:r>
            <a:r>
              <a:rPr lang="de-DE" sz="2800" dirty="0" err="1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stroke</a:t>
            </a:r>
            <a:r>
              <a:rPr lang="de-DE" sz="28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depression</a:t>
            </a:r>
            <a:endParaRPr lang="de-DE" sz="2800" dirty="0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Cognitive</a:t>
            </a:r>
            <a:r>
              <a:rPr lang="de-DE" sz="28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impairment</a:t>
            </a:r>
            <a:endParaRPr lang="de-DE" sz="2800" dirty="0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Social</a:t>
            </a:r>
            <a:r>
              <a:rPr lang="de-DE" sz="28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factors</a:t>
            </a:r>
            <a:r>
              <a:rPr lang="de-DE" sz="28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, </a:t>
            </a:r>
            <a:r>
              <a:rPr lang="de-DE" sz="2800" dirty="0" err="1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loneliness</a:t>
            </a:r>
            <a:endParaRPr lang="de-DE" sz="2800" dirty="0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„</a:t>
            </a:r>
            <a:r>
              <a:rPr lang="de-DE" sz="2800" dirty="0" err="1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unhappiness</a:t>
            </a:r>
            <a:r>
              <a:rPr lang="de-DE" sz="28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stroke</a:t>
            </a:r>
            <a:r>
              <a:rPr lang="de-DE" sz="28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“?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Stress </a:t>
            </a:r>
            <a:r>
              <a:rPr lang="de-DE" sz="2800" dirty="0" err="1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and</a:t>
            </a:r>
            <a:r>
              <a:rPr lang="de-DE" sz="28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vascular</a:t>
            </a:r>
            <a:r>
              <a:rPr lang="de-DE" sz="28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disease</a:t>
            </a:r>
            <a:r>
              <a:rPr lang="de-DE" sz="28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Gall S et al : </a:t>
            </a:r>
            <a:r>
              <a:rPr lang="sv-S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Focused</a:t>
            </a:r>
            <a:r>
              <a:rPr lang="sv-S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update</a:t>
            </a:r>
            <a:r>
              <a:rPr lang="sv-S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Patient </a:t>
            </a:r>
            <a:r>
              <a:rPr lang="sv-S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Reported</a:t>
            </a:r>
            <a:r>
              <a:rPr lang="sv-S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Outcome</a:t>
            </a:r>
            <a:r>
              <a:rPr lang="sv-S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measures</a:t>
            </a:r>
            <a:r>
              <a:rPr lang="sv-S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Stroke </a:t>
            </a:r>
            <a:r>
              <a:rPr lang="sv-SE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2018;49:531–53</a:t>
            </a:r>
            <a:endParaRPr lang="de-DE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8D09A584-EEBD-42BD-933E-7BF97A4F1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61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28"/>
    </mc:Choice>
    <mc:Fallback>
      <p:transition spd="slow" advTm="18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-30546"/>
            <a:ext cx="12158663" cy="1206499"/>
          </a:xfrm>
        </p:spPr>
        <p:txBody>
          <a:bodyPr/>
          <a:lstStyle/>
          <a:p>
            <a:pPr algn="ctr"/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Outcome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  -  Stroke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Recurrency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graphicFrame>
        <p:nvGraphicFramePr>
          <p:cNvPr id="5" name="Platshållare för bild 4"/>
          <p:cNvGraphicFramePr>
            <a:graphicFrameLocks noGrp="1"/>
          </p:cNvGraphicFramePr>
          <p:nvPr>
            <p:ph type="chart" sz="quarter" idx="10"/>
          </p:nvPr>
        </p:nvGraphicFramePr>
        <p:xfrm>
          <a:off x="892176" y="1762125"/>
          <a:ext cx="4854575" cy="364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214710" y="1856608"/>
          <a:ext cx="4204891" cy="2639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ruta 3"/>
          <p:cNvSpPr txBox="1"/>
          <p:nvPr/>
        </p:nvSpPr>
        <p:spPr>
          <a:xfrm>
            <a:off x="10090150" y="2133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6" name="Textfeld 5"/>
          <p:cNvSpPr txBox="1"/>
          <p:nvPr/>
        </p:nvSpPr>
        <p:spPr>
          <a:xfrm flipH="1">
            <a:off x="349250" y="1320800"/>
            <a:ext cx="11815763" cy="644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More </a:t>
            </a:r>
            <a:r>
              <a:rPr lang="de-DE" sz="2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severe</a:t>
            </a:r>
            <a:r>
              <a:rPr lang="de-DE" sz="2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strokes</a:t>
            </a:r>
            <a:endParaRPr lang="de-DE" sz="28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/>
            <a:endParaRPr lang="de-DE" sz="28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Higher </a:t>
            </a:r>
            <a:r>
              <a:rPr lang="de-DE" sz="2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recurrency</a:t>
            </a:r>
            <a:r>
              <a:rPr lang="de-DE" sz="2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stroke</a:t>
            </a:r>
            <a:r>
              <a:rPr lang="de-DE" sz="2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- atrial </a:t>
            </a:r>
            <a:r>
              <a:rPr lang="de-DE" sz="2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fibrillation</a:t>
            </a:r>
            <a:r>
              <a:rPr lang="de-DE" sz="2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de-DE" sz="2800" baseline="30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baseline="30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Less</a:t>
            </a:r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aggressive </a:t>
            </a:r>
            <a:r>
              <a:rPr lang="de-DE" sz="2800" dirty="0" err="1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treatment</a:t>
            </a:r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in </a:t>
            </a:r>
            <a:r>
              <a:rPr lang="de-DE" sz="2800" dirty="0" err="1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women</a:t>
            </a:r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</a:t>
            </a:r>
            <a:r>
              <a:rPr lang="de-DE" sz="2800" dirty="0" err="1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side</a:t>
            </a:r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effects</a:t>
            </a:r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drugs</a:t>
            </a:r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/</a:t>
            </a:r>
            <a:r>
              <a:rPr lang="de-DE" sz="2800" dirty="0" err="1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frailty</a:t>
            </a:r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?)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baseline="30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„</a:t>
            </a:r>
            <a:r>
              <a:rPr lang="de-DE" sz="2800" dirty="0" err="1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Underscreened</a:t>
            </a:r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“ 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baseline="30000" dirty="0">
              <a:solidFill>
                <a:schemeClr val="tx2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baseline="30000" dirty="0">
              <a:solidFill>
                <a:schemeClr val="tx2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endParaRPr lang="de-DE" sz="1400" dirty="0">
              <a:solidFill>
                <a:schemeClr val="tx2"/>
              </a:solidFill>
            </a:endParaRPr>
          </a:p>
          <a:p>
            <a:endParaRPr lang="de-DE" sz="1400" dirty="0">
              <a:solidFill>
                <a:schemeClr val="tx2"/>
              </a:solidFill>
            </a:endParaRPr>
          </a:p>
          <a:p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baseline="30000" dirty="0">
                <a:solidFill>
                  <a:schemeClr val="tx2"/>
                </a:solidFill>
              </a:rPr>
              <a:t> </a:t>
            </a:r>
            <a:r>
              <a:rPr lang="de-DE" sz="1400" baseline="30000" dirty="0"/>
              <a:t>1 </a:t>
            </a:r>
            <a:r>
              <a:rPr lang="de-DE" sz="1400" dirty="0"/>
              <a:t>Hong  Y et al. Front Neurol.2017;8: 166 </a:t>
            </a:r>
            <a:endParaRPr lang="fi-FI" sz="1400" dirty="0"/>
          </a:p>
          <a:p>
            <a:endParaRPr lang="de-DE" dirty="0"/>
          </a:p>
          <a:p>
            <a:endParaRPr lang="de-DE" dirty="0">
              <a:solidFill>
                <a:schemeClr val="tx2"/>
              </a:solidFill>
            </a:endParaRPr>
          </a:p>
          <a:p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84D18A0D-8B78-4886-B036-21269CC7C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48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24"/>
    </mc:Choice>
    <mc:Fallback>
      <p:transition spd="slow" advTm="38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925E4-FA55-4DB7-A8F2-14E718342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Lack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Evidence</a:t>
            </a:r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4286A0-5D6F-473D-8F31-234CFD5F9ABD}"/>
              </a:ext>
            </a:extLst>
          </p:cNvPr>
          <p:cNvSpPr txBox="1"/>
          <p:nvPr/>
        </p:nvSpPr>
        <p:spPr>
          <a:xfrm>
            <a:off x="806824" y="1667435"/>
            <a:ext cx="10288394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Underrepresentation 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randomized</a:t>
            </a: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trials</a:t>
            </a: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sv-S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Exclusion</a:t>
            </a: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older</a:t>
            </a: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  <a:endParaRPr lang="sv-S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Lack 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 sex –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BF6970B-B6F1-4078-B62E-57F5F067AE99}"/>
              </a:ext>
            </a:extLst>
          </p:cNvPr>
          <p:cNvSpPr txBox="1"/>
          <p:nvPr/>
        </p:nvSpPr>
        <p:spPr>
          <a:xfrm>
            <a:off x="789867" y="5925671"/>
            <a:ext cx="10381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de-CH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Tsivgoulis et al </a:t>
            </a:r>
            <a:r>
              <a:rPr lang="de-CH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</a:t>
            </a:r>
            <a:r>
              <a:rPr lang="de-CH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Adv</a:t>
            </a:r>
            <a:r>
              <a:rPr lang="de-CH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Neurol</a:t>
            </a:r>
            <a:r>
              <a:rPr lang="de-CH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Disord</a:t>
            </a:r>
            <a:r>
              <a:rPr lang="de-CH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2017;10(5):241-4.; </a:t>
            </a:r>
            <a:r>
              <a:rPr lang="de-CH" sz="16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de-CH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Carcel</a:t>
            </a:r>
            <a:r>
              <a:rPr lang="de-CH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al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Int J Stroke. 2019 Dec;14(9):931-938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52C570C6-3D33-400B-8E09-895B23EB2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04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33"/>
    </mc:Choice>
    <mc:Fallback>
      <p:transition spd="slow" advTm="12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8595E7-0109-42CD-821B-06BA5EAE4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56556"/>
            <a:ext cx="11253146" cy="1139825"/>
          </a:xfrm>
        </p:spPr>
        <p:txBody>
          <a:bodyPr/>
          <a:lstStyle/>
          <a:p>
            <a:pPr algn="ctr"/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Directions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88B6B01-0297-4881-899E-1664D748ADB3}"/>
              </a:ext>
            </a:extLst>
          </p:cNvPr>
          <p:cNvSpPr txBox="1"/>
          <p:nvPr/>
        </p:nvSpPr>
        <p:spPr>
          <a:xfrm>
            <a:off x="1511417" y="1981110"/>
            <a:ext cx="9349034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Sex as a 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prospectively</a:t>
            </a: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sv-S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Sex-</a:t>
            </a:r>
            <a:r>
              <a:rPr lang="sv-SE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sv-S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sv-S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(ex </a:t>
            </a:r>
            <a:r>
              <a:rPr lang="sv-SE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carotid</a:t>
            </a:r>
            <a:r>
              <a:rPr lang="sv-S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endartectomy</a:t>
            </a:r>
            <a:r>
              <a:rPr lang="sv-S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v-SE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stenting</a:t>
            </a:r>
            <a:r>
              <a:rPr lang="sv-S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sv-S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Include</a:t>
            </a: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females</a:t>
            </a: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ages</a:t>
            </a: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trials</a:t>
            </a:r>
            <a:endParaRPr lang="sv-S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Risk 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 – screening- prevention- 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follow-up</a:t>
            </a:r>
            <a:endParaRPr lang="sv-S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dirty="0"/>
          </a:p>
          <a:p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2B2CCC5-E626-4A07-90A0-5BCEFD63128B}"/>
              </a:ext>
            </a:extLst>
          </p:cNvPr>
          <p:cNvSpPr txBox="1"/>
          <p:nvPr/>
        </p:nvSpPr>
        <p:spPr>
          <a:xfrm>
            <a:off x="1172364" y="6228380"/>
            <a:ext cx="6012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Azarpazhooh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M et al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Assess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neurol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2019;399:209-213</a:t>
            </a:r>
            <a:endParaRPr lang="sv-SE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0DEC34F5-63A0-4509-91D2-50CD038F9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45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11"/>
    </mc:Choice>
    <mc:Fallback>
      <p:transition spd="slow" advTm="25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0" y="445205"/>
            <a:ext cx="12158663" cy="41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 algn="ctr"/>
            <a:r>
              <a:rPr lang="en-GB" alt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Type of stroke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888" y="6207046"/>
            <a:ext cx="1256632" cy="50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800" y="1166156"/>
            <a:ext cx="7783937" cy="4500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188800" y="5955719"/>
            <a:ext cx="3907767" cy="23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r>
              <a:rPr lang="en-GB" altLang="de-DE" sz="1086" b="1">
                <a:latin typeface="Arial" charset="0"/>
              </a:rPr>
              <a:t>Alex Förster et al. Stroke. 2009;40:2428-2432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925224" y="6594806"/>
            <a:ext cx="3614792" cy="3461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r>
              <a:rPr lang="en-GB" altLang="de-DE" sz="905">
                <a:latin typeface="Arial" charset="0"/>
              </a:rPr>
              <a:t>Copyright © American Heart Association, Inc. All rights reserved.</a:t>
            </a:r>
          </a:p>
        </p:txBody>
      </p:sp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B0AC85FC-CD5A-4583-A413-2DB7663E5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65284"/>
      </p:ext>
    </p:extLst>
  </p:cSld>
  <p:clrMapOvr>
    <a:masterClrMapping/>
  </p:clrMapOvr>
  <p:transition spd="med" advTm="1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899" y="258233"/>
            <a:ext cx="6324599" cy="6441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3268" y="4052711"/>
            <a:ext cx="7598833" cy="316618"/>
          </a:xfrm>
          <a:prstGeom prst="rect">
            <a:avLst/>
          </a:prstGeom>
        </p:spPr>
        <p:txBody>
          <a:bodyPr/>
          <a:lstStyle/>
          <a:p>
            <a:endParaRPr lang="en-US" sz="997" dirty="0"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568" y="4939"/>
            <a:ext cx="7598833" cy="253294"/>
          </a:xfrm>
          <a:prstGeom prst="rect">
            <a:avLst/>
          </a:prstGeom>
        </p:spPr>
        <p:txBody>
          <a:bodyPr/>
          <a:lstStyle/>
          <a:p>
            <a:r>
              <a:rPr lang="en-US" sz="997" b="1" dirty="0">
                <a:solidFill>
                  <a:schemeClr val="tx2"/>
                </a:solidFill>
                <a:latin typeface="Arial"/>
              </a:rPr>
              <a:t> Does happiness itself directly affect mortality? The prospective UK Million Women Study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3268" y="6041143"/>
            <a:ext cx="7598833" cy="253294"/>
          </a:xfrm>
          <a:prstGeom prst="rect">
            <a:avLst/>
          </a:prstGeom>
        </p:spPr>
        <p:txBody>
          <a:bodyPr/>
          <a:lstStyle/>
          <a:p>
            <a:endParaRPr lang="en-US" sz="997" dirty="0">
              <a:latin typeface="Arial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98869493-91A5-4375-8627-0C3567FBAFF9}"/>
              </a:ext>
            </a:extLst>
          </p:cNvPr>
          <p:cNvSpPr txBox="1"/>
          <p:nvPr/>
        </p:nvSpPr>
        <p:spPr>
          <a:xfrm>
            <a:off x="906011" y="229019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COVID?</a:t>
            </a:r>
          </a:p>
        </p:txBody>
      </p:sp>
      <p:pic>
        <p:nvPicPr>
          <p:cNvPr id="6" name="Ljud 5">
            <a:hlinkClick r:id="" action="ppaction://media"/>
            <a:extLst>
              <a:ext uri="{FF2B5EF4-FFF2-40B4-BE49-F238E27FC236}">
                <a16:creationId xmlns:a16="http://schemas.microsoft.com/office/drawing/2014/main" id="{2EFE36E3-2F39-4477-98D1-A6D06C56B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01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"/>
    </mc:Choice>
    <mc:Fallback>
      <p:transition spd="slow" advTm="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2F6533-35EB-4FE4-8CE3-33D5C765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Does gender </a:t>
            </a:r>
            <a:r>
              <a:rPr lang="sv-SE" dirty="0" err="1"/>
              <a:t>matter</a:t>
            </a:r>
            <a:r>
              <a:rPr lang="sv-SE" dirty="0"/>
              <a:t> in  ultrasound?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B2430B-FECD-42EB-B940-CAF2B822F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925" y="1843908"/>
            <a:ext cx="9948221" cy="3563159"/>
          </a:xfrm>
        </p:spPr>
        <p:txBody>
          <a:bodyPr/>
          <a:lstStyle/>
          <a:p>
            <a:r>
              <a:rPr lang="sv-SE" dirty="0" err="1">
                <a:solidFill>
                  <a:srgbClr val="FF0000"/>
                </a:solidFill>
              </a:rPr>
              <a:t>Yes</a:t>
            </a:r>
            <a:r>
              <a:rPr lang="sv-SE" dirty="0"/>
              <a:t> for a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individualized</a:t>
            </a:r>
            <a:r>
              <a:rPr lang="sv-SE" dirty="0"/>
              <a:t> approach-</a:t>
            </a:r>
            <a:r>
              <a:rPr lang="sv-SE" dirty="0" err="1">
                <a:solidFill>
                  <a:srgbClr val="FF0000"/>
                </a:solidFill>
              </a:rPr>
              <a:t>but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/>
              <a:t>not for sex </a:t>
            </a:r>
            <a:r>
              <a:rPr lang="sv-SE" dirty="0" err="1"/>
              <a:t>specific</a:t>
            </a:r>
            <a:r>
              <a:rPr lang="sv-SE" dirty="0"/>
              <a:t> </a:t>
            </a:r>
            <a:r>
              <a:rPr lang="sv-SE" dirty="0" err="1"/>
              <a:t>basic</a:t>
            </a:r>
            <a:r>
              <a:rPr lang="sv-SE" dirty="0"/>
              <a:t> </a:t>
            </a:r>
            <a:r>
              <a:rPr lang="sv-SE" dirty="0" err="1"/>
              <a:t>algorithms</a:t>
            </a:r>
            <a:r>
              <a:rPr lang="sv-SE" dirty="0"/>
              <a:t> in prevention and </a:t>
            </a:r>
            <a:r>
              <a:rPr lang="sv-SE" dirty="0" err="1"/>
              <a:t>treatment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ischemic</a:t>
            </a:r>
            <a:r>
              <a:rPr lang="sv-SE" dirty="0"/>
              <a:t> stroke</a:t>
            </a:r>
          </a:p>
        </p:txBody>
      </p:sp>
      <p:pic>
        <p:nvPicPr>
          <p:cNvPr id="5" name="Ljud 4">
            <a:hlinkClick r:id="" action="ppaction://media"/>
            <a:extLst>
              <a:ext uri="{FF2B5EF4-FFF2-40B4-BE49-F238E27FC236}">
                <a16:creationId xmlns:a16="http://schemas.microsoft.com/office/drawing/2014/main" id="{B7B8D763-20A4-4978-9F5F-B39FA4D89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49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46"/>
    </mc:Choice>
    <mc:Fallback>
      <p:transition spd="slow" advTm="17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C7B8DF-0795-4507-9AEC-A48674CA5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Do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need</a:t>
            </a:r>
            <a:r>
              <a:rPr lang="sv-SE" dirty="0"/>
              <a:t> to </a:t>
            </a:r>
            <a:r>
              <a:rPr lang="sv-SE" dirty="0" err="1"/>
              <a:t>screen</a:t>
            </a:r>
            <a:r>
              <a:rPr lang="sv-SE" dirty="0"/>
              <a:t> </a:t>
            </a:r>
            <a:r>
              <a:rPr lang="sv-SE" dirty="0" err="1"/>
              <a:t>women</a:t>
            </a:r>
            <a:r>
              <a:rPr lang="sv-SE" dirty="0"/>
              <a:t> and men </a:t>
            </a:r>
            <a:r>
              <a:rPr lang="sv-SE" dirty="0" err="1"/>
              <a:t>differently</a:t>
            </a:r>
            <a:r>
              <a:rPr lang="sv-SE" dirty="0"/>
              <a:t>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F619DC5-9909-4747-873A-A5B049D4C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379" y="1843908"/>
            <a:ext cx="10645767" cy="356315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v-SE" dirty="0">
                <a:solidFill>
                  <a:srgbClr val="FF0000"/>
                </a:solidFill>
              </a:rPr>
              <a:t>Pro</a:t>
            </a:r>
          </a:p>
          <a:p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individualized</a:t>
            </a:r>
            <a:r>
              <a:rPr lang="sv-SE" dirty="0"/>
              <a:t> approach</a:t>
            </a:r>
          </a:p>
          <a:p>
            <a:endParaRPr lang="sv-SE" dirty="0"/>
          </a:p>
          <a:p>
            <a:pPr marL="0" indent="0">
              <a:buNone/>
            </a:pPr>
            <a:r>
              <a:rPr lang="sv-SE" dirty="0" err="1">
                <a:solidFill>
                  <a:srgbClr val="FF0000"/>
                </a:solidFill>
              </a:rPr>
              <a:t>Con</a:t>
            </a:r>
            <a:endParaRPr lang="sv-SE" dirty="0">
              <a:solidFill>
                <a:srgbClr val="FF0000"/>
              </a:solidFill>
            </a:endParaRPr>
          </a:p>
          <a:p>
            <a:r>
              <a:rPr lang="sv-SE" dirty="0" err="1"/>
              <a:t>Avoid</a:t>
            </a:r>
            <a:r>
              <a:rPr lang="sv-SE" dirty="0"/>
              <a:t> bias</a:t>
            </a:r>
          </a:p>
          <a:p>
            <a:r>
              <a:rPr lang="sv-SE" dirty="0" err="1"/>
              <a:t>Avoid</a:t>
            </a:r>
            <a:r>
              <a:rPr lang="sv-SE" dirty="0"/>
              <a:t> </a:t>
            </a:r>
            <a:r>
              <a:rPr lang="sv-SE" dirty="0" err="1"/>
              <a:t>generalization</a:t>
            </a:r>
            <a:endParaRPr lang="sv-SE" dirty="0"/>
          </a:p>
          <a:p>
            <a:r>
              <a:rPr lang="sv-SE" dirty="0"/>
              <a:t>Sex-</a:t>
            </a:r>
            <a:r>
              <a:rPr lang="sv-SE" dirty="0" err="1"/>
              <a:t>specific</a:t>
            </a:r>
            <a:r>
              <a:rPr lang="sv-SE" dirty="0"/>
              <a:t> </a:t>
            </a:r>
            <a:r>
              <a:rPr lang="sv-SE" dirty="0" err="1"/>
              <a:t>treatment</a:t>
            </a:r>
            <a:r>
              <a:rPr lang="sv-SE" dirty="0"/>
              <a:t>?</a:t>
            </a:r>
          </a:p>
        </p:txBody>
      </p:sp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45CDAF95-E796-40DC-A08C-1214C44DA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4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66"/>
    </mc:Choice>
    <mc:Fallback>
      <p:transition spd="slow" advTm="52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951215" y="1843908"/>
            <a:ext cx="7307335" cy="3070372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40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  <a:endParaRPr lang="sv-S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\\RSFS083\Hem7$\139457\My Pictures\imagesCA1RPQT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112146"/>
            <a:ext cx="2124949" cy="200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8F53D44F-0A9D-4429-B843-646E80112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7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9"/>
    </mc:Choice>
    <mc:Fallback>
      <p:transition spd="slow" advTm="7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731" y="1228725"/>
            <a:ext cx="6807200" cy="4381500"/>
          </a:xfrm>
          <a:prstGeom prst="rect">
            <a:avLst/>
          </a:prstGeom>
        </p:spPr>
      </p:pic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432806F2-E822-4FD8-A001-1511E4F2D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47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81"/>
    </mc:Choice>
    <mc:Fallback>
      <p:transition spd="slow" advTm="26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150FB6-C6FA-4221-A94A-0F626EA12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56556"/>
            <a:ext cx="12158662" cy="1139825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 </a:t>
            </a:r>
            <a:br>
              <a:rPr lang="sv-SE" dirty="0"/>
            </a:br>
            <a:r>
              <a:rPr lang="sv-SE" dirty="0" err="1"/>
              <a:t>Mortality</a:t>
            </a:r>
            <a:r>
              <a:rPr lang="sv-SE" dirty="0"/>
              <a:t> stroke </a:t>
            </a:r>
            <a:r>
              <a:rPr lang="sv-SE" dirty="0" err="1"/>
              <a:t>projected</a:t>
            </a:r>
            <a:r>
              <a:rPr lang="sv-SE" dirty="0"/>
              <a:t> </a:t>
            </a:r>
            <a:r>
              <a:rPr lang="sv-SE" dirty="0" err="1"/>
              <a:t>numbers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deaths</a:t>
            </a:r>
            <a:endParaRPr lang="sv-SE" dirty="0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2DDB2692-DAAB-4197-826D-FAF3048CD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09700" y="2044513"/>
            <a:ext cx="8559223" cy="3504935"/>
          </a:xfr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E2EDCDDB-DD91-46C5-ACD1-84299AB56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430" y="6032639"/>
            <a:ext cx="4151778" cy="66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7935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sv-SE" altLang="sv-SE" sz="900" dirty="0">
                <a:cs typeface="Arial" panose="020B0604020202020204" pitchFamily="34" charset="0"/>
              </a:rPr>
              <a:t>Reeves,  </a:t>
            </a:r>
            <a:r>
              <a:rPr lang="sv-SE" altLang="sv-SE" sz="900" dirty="0" err="1">
                <a:cs typeface="Arial" panose="020B0604020202020204" pitchFamily="34" charset="0"/>
              </a:rPr>
              <a:t>J,Bushnell</a:t>
            </a:r>
            <a:r>
              <a:rPr lang="sv-SE" altLang="sv-SE" sz="900" dirty="0">
                <a:cs typeface="Arial" panose="020B0604020202020204" pitchFamily="34" charset="0"/>
              </a:rPr>
              <a:t>, C </a:t>
            </a:r>
          </a:p>
          <a:p>
            <a:pPr defTabSz="914400"/>
            <a:r>
              <a:rPr lang="sv-SE" altLang="sv-SE" sz="900" dirty="0">
                <a:cs typeface="Arial" panose="020B0604020202020204" pitchFamily="34" charset="0"/>
              </a:rPr>
              <a:t>Lancet </a:t>
            </a:r>
            <a:r>
              <a:rPr lang="sv-SE" altLang="sv-SE" sz="900" dirty="0" err="1">
                <a:cs typeface="Arial" panose="020B0604020202020204" pitchFamily="34" charset="0"/>
              </a:rPr>
              <a:t>Neurology</a:t>
            </a:r>
            <a:r>
              <a:rPr lang="sv-SE" altLang="sv-SE" sz="900" dirty="0">
                <a:cs typeface="Arial" panose="020B0604020202020204" pitchFamily="34" charset="0"/>
              </a:rPr>
              <a:t> 2008. 10: 915-926. </a:t>
            </a:r>
            <a:endParaRPr lang="sv-SE" altLang="sv-SE" sz="700" dirty="0"/>
          </a:p>
          <a:p>
            <a:pPr defTabSz="914400"/>
            <a:r>
              <a:rPr lang="sv-SE" altLang="sv-SE" sz="1000" dirty="0" err="1"/>
              <a:t>Projected</a:t>
            </a:r>
            <a:r>
              <a:rPr lang="sv-SE" altLang="sv-SE" sz="1000" dirty="0"/>
              <a:t> </a:t>
            </a:r>
            <a:r>
              <a:rPr lang="sv-SE" altLang="sv-SE" sz="1000" dirty="0" err="1"/>
              <a:t>number</a:t>
            </a:r>
            <a:r>
              <a:rPr lang="sv-SE" altLang="sv-SE" sz="1000" dirty="0"/>
              <a:t> </a:t>
            </a:r>
            <a:r>
              <a:rPr lang="sv-SE" altLang="sv-SE" sz="1000" dirty="0" err="1"/>
              <a:t>of</a:t>
            </a:r>
            <a:r>
              <a:rPr lang="sv-SE" altLang="sv-SE" sz="1000" dirty="0"/>
              <a:t> </a:t>
            </a:r>
            <a:r>
              <a:rPr lang="sv-SE" altLang="sv-SE" sz="1000" dirty="0" err="1"/>
              <a:t>deaths</a:t>
            </a:r>
            <a:r>
              <a:rPr lang="sv-SE" altLang="sv-SE" sz="1000" dirty="0"/>
              <a:t> from stroke </a:t>
            </a:r>
            <a:r>
              <a:rPr lang="sv-SE" altLang="sv-SE" sz="1000" dirty="0" err="1"/>
              <a:t>among</a:t>
            </a:r>
            <a:r>
              <a:rPr lang="sv-SE" altLang="sv-SE" sz="1000" dirty="0"/>
              <a:t> </a:t>
            </a:r>
            <a:r>
              <a:rPr lang="sv-SE" altLang="sv-SE" sz="1000" dirty="0" err="1"/>
              <a:t>whites</a:t>
            </a:r>
            <a:r>
              <a:rPr lang="sv-SE" altLang="sv-SE" sz="1000" dirty="0"/>
              <a:t> (USA, 2000–2050</a:t>
            </a:r>
            <a:r>
              <a:rPr lang="sv-SE" altLang="sv-SE" sz="1000" dirty="0">
                <a:solidFill>
                  <a:schemeClr val="tx2"/>
                </a:solidFill>
              </a:rPr>
              <a:t>)</a:t>
            </a:r>
          </a:p>
          <a:p>
            <a:pPr defTabSz="914400"/>
            <a:endParaRPr lang="sv-SE" altLang="sv-SE" sz="1000" dirty="0">
              <a:solidFill>
                <a:schemeClr val="tx2"/>
              </a:solidFill>
            </a:endParaRPr>
          </a:p>
        </p:txBody>
      </p:sp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7A372129-AC8E-4A80-A511-D8C0BD8B8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0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66"/>
    </mc:Choice>
    <mc:Fallback>
      <p:transition spd="slow" advTm="35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</a:t>
            </a:r>
            <a:r>
              <a:rPr lang="sv-SE" dirty="0" err="1"/>
              <a:t>Example</a:t>
            </a:r>
            <a:r>
              <a:rPr lang="sv-SE" dirty="0"/>
              <a:t> - Presentation and </a:t>
            </a:r>
            <a:r>
              <a:rPr lang="sv-SE" dirty="0" err="1"/>
              <a:t>admission</a:t>
            </a:r>
            <a:endParaRPr lang="sv-S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23405" y="2103885"/>
            <a:ext cx="10311852" cy="3563159"/>
          </a:xfrm>
        </p:spPr>
        <p:txBody>
          <a:bodyPr/>
          <a:lstStyle/>
          <a:p>
            <a:r>
              <a:rPr lang="de-DE" dirty="0"/>
              <a:t>Higher </a:t>
            </a:r>
            <a:r>
              <a:rPr lang="de-DE" dirty="0" err="1"/>
              <a:t>percentage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non-traditional </a:t>
            </a:r>
            <a:r>
              <a:rPr lang="de-DE" dirty="0" err="1"/>
              <a:t>stroke</a:t>
            </a:r>
            <a:r>
              <a:rPr lang="de-DE" dirty="0"/>
              <a:t> </a:t>
            </a:r>
            <a:r>
              <a:rPr lang="de-DE" dirty="0" err="1"/>
              <a:t>symptoms</a:t>
            </a:r>
            <a:r>
              <a:rPr lang="de-DE" dirty="0"/>
              <a:t> </a:t>
            </a:r>
            <a:r>
              <a:rPr lang="de-DE" baseline="30000" dirty="0"/>
              <a:t>1</a:t>
            </a:r>
          </a:p>
          <a:p>
            <a:endParaRPr lang="de-DE" dirty="0"/>
          </a:p>
          <a:p>
            <a:r>
              <a:rPr lang="de-DE" dirty="0"/>
              <a:t>More </a:t>
            </a:r>
            <a:r>
              <a:rPr lang="de-DE" dirty="0" err="1"/>
              <a:t>stroke</a:t>
            </a:r>
            <a:r>
              <a:rPr lang="de-DE" dirty="0"/>
              <a:t> </a:t>
            </a:r>
            <a:r>
              <a:rPr lang="de-DE" dirty="0" err="1"/>
              <a:t>mimics</a:t>
            </a:r>
            <a:r>
              <a:rPr lang="de-DE" dirty="0"/>
              <a:t> </a:t>
            </a:r>
            <a:r>
              <a:rPr lang="de-DE" baseline="30000" dirty="0"/>
              <a:t>2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/>
              <a:t>Treatment </a:t>
            </a:r>
            <a:r>
              <a:rPr lang="de-DE" dirty="0" err="1"/>
              <a:t>delay</a:t>
            </a:r>
            <a:r>
              <a:rPr lang="de-DE" dirty="0"/>
              <a:t> </a:t>
            </a:r>
            <a:r>
              <a:rPr lang="de-DE" baseline="30000" dirty="0"/>
              <a:t>3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DE0AEF7-FA0B-49D1-9311-97474F173AA4}"/>
              </a:ext>
            </a:extLst>
          </p:cNvPr>
          <p:cNvSpPr txBox="1"/>
          <p:nvPr/>
        </p:nvSpPr>
        <p:spPr>
          <a:xfrm>
            <a:off x="941293" y="6194979"/>
            <a:ext cx="11125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Bushnell et al </a:t>
            </a:r>
            <a:r>
              <a:rPr lang="sv-SE" sz="1400" b="0" i="0" dirty="0">
                <a:solidFill>
                  <a:srgbClr val="505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Lancet Neurology 2018, 17: 641-65;  </a:t>
            </a:r>
            <a:r>
              <a:rPr lang="sv-SE" sz="1400" b="0" i="0" baseline="30000" dirty="0">
                <a:solidFill>
                  <a:srgbClr val="505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sv-SE" sz="1400" b="0" i="0" dirty="0" err="1">
                <a:solidFill>
                  <a:srgbClr val="505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Yu</a:t>
            </a:r>
            <a:r>
              <a:rPr lang="sv-SE" sz="1400" b="0" i="0" dirty="0">
                <a:solidFill>
                  <a:srgbClr val="505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  Neurology </a:t>
            </a:r>
            <a:r>
              <a:rPr lang="sv-SE" altLang="sv-SE" sz="1400" dirty="0">
                <a:solidFill>
                  <a:srgbClr val="5B61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2021;96(5):e732-e739.</a:t>
            </a:r>
            <a:r>
              <a:rPr lang="sv-SE" altLang="sv-S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sv-SE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b="0" i="0" dirty="0">
                <a:solidFill>
                  <a:srgbClr val="505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Mainz et al 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Stroke 2020 Aug;51:2332-2338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9751EA7-4B63-4B50-880E-EC37E72A7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2333"/>
            <a:ext cx="65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200" b="0" i="0" u="none" strike="noStrike" cap="none" normalizeH="0" baseline="0" dirty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34CECEC-4063-47F4-827A-3196577ED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2333"/>
            <a:ext cx="65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200" b="0" i="0" u="none" strike="noStrike" cap="none" normalizeH="0" baseline="0" dirty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BF6AAB1-3180-47A9-B873-425A81B3C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12467"/>
            <a:ext cx="65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200" b="0" i="0" u="none" strike="noStrike" cap="none" normalizeH="0" baseline="0" dirty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</p:txBody>
      </p:sp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53C88DBD-31BE-4F55-AE9E-BE3247B36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4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70"/>
    </mc:Choice>
    <mc:Fallback>
      <p:transition spd="slow" advTm="35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7AB58E73-C001-4F78-B867-982478C8A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125"/>
            <a:ext cx="12158663" cy="1466850"/>
          </a:xfrm>
        </p:spPr>
        <p:txBody>
          <a:bodyPr/>
          <a:lstStyle/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Sex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differences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prevention and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046D0B1F-CEC0-4D54-97A8-73BE28181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5759" y="1428273"/>
            <a:ext cx="8511223" cy="4655656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prevention ASA - ASA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endParaRPr lang="sv-S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Intravenous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thrombolysis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mortality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rate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independence</a:t>
            </a:r>
            <a:endParaRPr lang="sv-S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Endovascular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rate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independence</a:t>
            </a:r>
            <a:endParaRPr lang="sv-S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sv-S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Stroke prevention in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atrial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fibrillation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mortality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DOAC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  <a:p>
            <a:pPr algn="l"/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71ABBDC-6153-4315-83DA-6E8A799C23E5}"/>
              </a:ext>
            </a:extLst>
          </p:cNvPr>
          <p:cNvSpPr txBox="1"/>
          <p:nvPr/>
        </p:nvSpPr>
        <p:spPr>
          <a:xfrm>
            <a:off x="823726" y="6010050"/>
            <a:ext cx="9792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Kremer et al. Sex differences in prevention and acute treatment of ischemic stroke- a systematic review </a:t>
            </a:r>
            <a:endParaRPr lang="sv-S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meta-analyses, unpublished, under review</a:t>
            </a:r>
            <a:endParaRPr lang="sv-S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DD71810F-3511-47C9-BB4C-7E16262B9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10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52"/>
    </mc:Choice>
    <mc:Fallback>
      <p:transition spd="slow" advTm="62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Ischemic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Stroke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etiology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age -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14709" y="6149107"/>
            <a:ext cx="10281841" cy="61916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nl-NL" sz="2000" dirty="0" err="1">
                <a:latin typeface="Times New Roman" charset="0"/>
                <a:ea typeface="Times New Roman" charset="0"/>
                <a:cs typeface="Times New Roman" charset="0"/>
              </a:rPr>
              <a:t>Sex</a:t>
            </a:r>
            <a:r>
              <a:rPr lang="nl-NL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nl-NL" sz="2000" dirty="0" err="1">
                <a:latin typeface="Times New Roman" charset="0"/>
                <a:ea typeface="Times New Roman" charset="0"/>
                <a:cs typeface="Times New Roman" charset="0"/>
              </a:rPr>
              <a:t>Differences</a:t>
            </a:r>
            <a:r>
              <a:rPr lang="nl-NL" sz="2000" dirty="0">
                <a:latin typeface="Times New Roman" charset="0"/>
                <a:ea typeface="Times New Roman" charset="0"/>
                <a:cs typeface="Times New Roman" charset="0"/>
              </a:rPr>
              <a:t> in First-Ever Acute </a:t>
            </a:r>
            <a:r>
              <a:rPr lang="nl-NL" sz="2000" dirty="0" err="1">
                <a:latin typeface="Times New Roman" charset="0"/>
                <a:ea typeface="Times New Roman" charset="0"/>
                <a:cs typeface="Times New Roman" charset="0"/>
              </a:rPr>
              <a:t>Stroke</a:t>
            </a:r>
            <a:r>
              <a:rPr lang="nl-NL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0" indent="0">
              <a:buNone/>
            </a:pPr>
            <a:r>
              <a:rPr lang="sv-SE" sz="2000" dirty="0" err="1">
                <a:latin typeface="Times New Roman" charset="0"/>
                <a:ea typeface="Times New Roman" charset="0"/>
                <a:cs typeface="Times New Roman" charset="0"/>
              </a:rPr>
              <a:t>Roquer</a:t>
            </a:r>
            <a:r>
              <a:rPr lang="sv-SE" sz="2000" dirty="0">
                <a:latin typeface="Times New Roman" charset="0"/>
                <a:ea typeface="Times New Roman" charset="0"/>
                <a:cs typeface="Times New Roman" charset="0"/>
              </a:rPr>
              <a:t> et al</a:t>
            </a:r>
            <a:r>
              <a:rPr lang="nl-NL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nl-NL" sz="2000" dirty="0" err="1">
                <a:latin typeface="Times New Roman" charset="0"/>
                <a:ea typeface="Times New Roman" charset="0"/>
                <a:cs typeface="Times New Roman" charset="0"/>
              </a:rPr>
              <a:t>Stroke</a:t>
            </a:r>
            <a:r>
              <a:rPr lang="nl-NL" sz="2000" dirty="0">
                <a:latin typeface="Times New Roman" charset="0"/>
                <a:ea typeface="Times New Roman" charset="0"/>
                <a:cs typeface="Times New Roman" charset="0"/>
              </a:rPr>
              <a:t>. 2003;34:1581-1585.</a:t>
            </a:r>
          </a:p>
          <a:p>
            <a:pPr marL="0" indent="0">
              <a:buNone/>
            </a:pPr>
            <a:r>
              <a:rPr lang="nl-NL" b="1" dirty="0"/>
              <a:t> </a:t>
            </a:r>
            <a:endParaRPr lang="nl-NL" dirty="0"/>
          </a:p>
          <a:p>
            <a:pPr marL="0" indent="0">
              <a:buNone/>
            </a:pPr>
            <a:endParaRPr lang="sv-SE" dirty="0"/>
          </a:p>
        </p:txBody>
      </p:sp>
      <p:graphicFrame>
        <p:nvGraphicFramePr>
          <p:cNvPr id="5" name="Platshållare för bild 4"/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606648489"/>
              </p:ext>
            </p:extLst>
          </p:nvPr>
        </p:nvGraphicFramePr>
        <p:xfrm>
          <a:off x="3070371" y="1762125"/>
          <a:ext cx="6543412" cy="4386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862309361"/>
              </p:ext>
            </p:extLst>
          </p:nvPr>
        </p:nvGraphicFramePr>
        <p:xfrm>
          <a:off x="214710" y="1856608"/>
          <a:ext cx="2598341" cy="1686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ruta 3"/>
          <p:cNvSpPr txBox="1"/>
          <p:nvPr/>
        </p:nvSpPr>
        <p:spPr>
          <a:xfrm>
            <a:off x="10090150" y="2133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6" name="Textfeld 5"/>
          <p:cNvSpPr txBox="1"/>
          <p:nvPr/>
        </p:nvSpPr>
        <p:spPr>
          <a:xfrm>
            <a:off x="2813051" y="1381498"/>
            <a:ext cx="82931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</a:t>
            </a:r>
            <a:endParaRPr lang="de-DE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Cardioembolic</a:t>
            </a:r>
            <a:r>
              <a:rPr lang="de-DE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</a:p>
          <a:p>
            <a:r>
              <a:rPr lang="de-D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</a:t>
            </a:r>
            <a:r>
              <a:rPr lang="de-DE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artery</a:t>
            </a:r>
            <a:r>
              <a:rPr lang="de-D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atherosclerosis</a:t>
            </a:r>
            <a:r>
              <a:rPr lang="de-D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</a:p>
          <a:p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Lacunar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endParaRPr lang="de-DE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Younger </a:t>
            </a:r>
            <a:r>
              <a:rPr lang="de-DE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pregnancy</a:t>
            </a:r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hormonal </a:t>
            </a:r>
            <a:r>
              <a:rPr lang="de-DE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endParaRPr lang="de-DE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Cardioembolic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Large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artery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atherosclerosis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Unknown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embolic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source</a:t>
            </a:r>
          </a:p>
          <a:p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Venous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stroke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e-DE" sz="2800" dirty="0">
              <a:solidFill>
                <a:schemeClr val="tx2"/>
              </a:solidFill>
            </a:endParaRPr>
          </a:p>
          <a:p>
            <a:endParaRPr lang="de-DE" sz="2800" dirty="0">
              <a:solidFill>
                <a:schemeClr val="tx2"/>
              </a:solidFill>
            </a:endParaRPr>
          </a:p>
          <a:p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0118" y="1889176"/>
            <a:ext cx="278210" cy="373641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8800" y="1885220"/>
            <a:ext cx="279400" cy="381551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5463" y="4423291"/>
            <a:ext cx="448043" cy="346171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0632" y="4840624"/>
            <a:ext cx="468187" cy="360271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8268" y="3985866"/>
            <a:ext cx="441064" cy="364207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1291" y="2255043"/>
            <a:ext cx="399534" cy="378246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4652" y="2274153"/>
            <a:ext cx="381214" cy="364872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3976" y="5373207"/>
            <a:ext cx="324863" cy="355843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198" y="5364309"/>
            <a:ext cx="254134" cy="373641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8632" y="5351326"/>
            <a:ext cx="267512" cy="373641"/>
          </a:xfrm>
          <a:prstGeom prst="rect">
            <a:avLst/>
          </a:prstGeom>
        </p:spPr>
      </p:pic>
      <p:pic>
        <p:nvPicPr>
          <p:cNvPr id="19" name="Bild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660903" y="4100140"/>
            <a:ext cx="314594" cy="360537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3974" y="1790215"/>
            <a:ext cx="381214" cy="360271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423894" y="4943044"/>
            <a:ext cx="371468" cy="383750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1272" y="2244549"/>
            <a:ext cx="339685" cy="375694"/>
          </a:xfrm>
          <a:prstGeom prst="rect">
            <a:avLst/>
          </a:prstGeom>
        </p:spPr>
      </p:pic>
      <p:pic>
        <p:nvPicPr>
          <p:cNvPr id="25" name="Bild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658775" y="2340199"/>
            <a:ext cx="339685" cy="391289"/>
          </a:xfrm>
          <a:prstGeom prst="rect">
            <a:avLst/>
          </a:prstGeom>
        </p:spPr>
      </p:pic>
      <p:pic>
        <p:nvPicPr>
          <p:cNvPr id="26" name="Bild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1962" y="2681375"/>
            <a:ext cx="448876" cy="393630"/>
          </a:xfrm>
          <a:prstGeom prst="rect">
            <a:avLst/>
          </a:prstGeom>
        </p:spPr>
      </p:pic>
      <p:pic>
        <p:nvPicPr>
          <p:cNvPr id="27" name="Bild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7397" y="2693988"/>
            <a:ext cx="498431" cy="393630"/>
          </a:xfrm>
          <a:prstGeom prst="rect">
            <a:avLst/>
          </a:prstGeom>
        </p:spPr>
      </p:pic>
      <p:pic>
        <p:nvPicPr>
          <p:cNvPr id="28" name="Bild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068615" y="2836936"/>
            <a:ext cx="339685" cy="423218"/>
          </a:xfrm>
          <a:prstGeom prst="rect">
            <a:avLst/>
          </a:prstGeom>
        </p:spPr>
      </p:pic>
      <p:pic>
        <p:nvPicPr>
          <p:cNvPr id="29" name="Bild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6904" y="4574726"/>
            <a:ext cx="294482" cy="368318"/>
          </a:xfrm>
          <a:prstGeom prst="rect">
            <a:avLst/>
          </a:prstGeom>
        </p:spPr>
      </p:pic>
      <p:pic>
        <p:nvPicPr>
          <p:cNvPr id="12" name="Ljud 11">
            <a:hlinkClick r:id="" action="ppaction://media"/>
            <a:extLst>
              <a:ext uri="{FF2B5EF4-FFF2-40B4-BE49-F238E27FC236}">
                <a16:creationId xmlns:a16="http://schemas.microsoft.com/office/drawing/2014/main" id="{AA50D79B-8F5C-40F7-9033-668094B76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02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81"/>
    </mc:Choice>
    <mc:Fallback>
      <p:transition spd="slow" advTm="51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888" y="6207046"/>
            <a:ext cx="1256632" cy="50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800" y="1324132"/>
            <a:ext cx="7783937" cy="418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188800" y="5955719"/>
            <a:ext cx="3907767" cy="23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r>
              <a:rPr lang="en-GB" altLang="de-DE" sz="1086" b="1">
                <a:latin typeface="Arial" charset="0"/>
              </a:rPr>
              <a:t>Alex Förster et al. Stroke. 2009;40:2428-2432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925224" y="6594806"/>
            <a:ext cx="3614792" cy="3461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r>
              <a:rPr lang="en-GB" altLang="de-DE" sz="905">
                <a:latin typeface="Arial" charset="0"/>
              </a:rPr>
              <a:t>Copyright © American Heart Association, Inc. All rights reserved.</a:t>
            </a:r>
          </a:p>
        </p:txBody>
      </p:sp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05CE0914-C0AE-45BB-B76A-2BE80D000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6363" y="621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00131"/>
      </p:ext>
    </p:extLst>
  </p:cSld>
  <p:clrMapOvr>
    <a:masterClrMapping/>
  </p:clrMapOvr>
  <p:transition spd="med" advTm="23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1248</Words>
  <Application>Microsoft Office PowerPoint</Application>
  <PresentationFormat>Anpassad</PresentationFormat>
  <Paragraphs>294</Paragraphs>
  <Slides>30</Slides>
  <Notes>3</Notes>
  <HiddenSlides>0</HiddenSlides>
  <MMClips>30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30</vt:i4>
      </vt:variant>
    </vt:vector>
  </HeadingPairs>
  <TitlesOfParts>
    <vt:vector size="37" baseType="lpstr">
      <vt:lpstr>Arial</vt:lpstr>
      <vt:lpstr>Arial</vt:lpstr>
      <vt:lpstr>BlinkMacSystemFont</vt:lpstr>
      <vt:lpstr>Calibri</vt:lpstr>
      <vt:lpstr>Times New Roman</vt:lpstr>
      <vt:lpstr>Wingdings</vt:lpstr>
      <vt:lpstr>Anpassad formgivning</vt:lpstr>
      <vt:lpstr>Gender differences in vascular ultrasound in prevention, treatment and prognosis of ischemic stroke: does gender matter in ultrasound?</vt:lpstr>
      <vt:lpstr>Why are gender differences in ultrasound important? Precision medicine?</vt:lpstr>
      <vt:lpstr>Do we need to screen women and men differently?</vt:lpstr>
      <vt:lpstr>PowerPoint-presentation</vt:lpstr>
      <vt:lpstr>  Mortality stroke projected numbers of deaths</vt:lpstr>
      <vt:lpstr> Example - Presentation and admission</vt:lpstr>
      <vt:lpstr>Sex differences prevention and treatment</vt:lpstr>
      <vt:lpstr> Ischemic Stroke etiology age - dependent</vt:lpstr>
      <vt:lpstr>PowerPoint-presentation</vt:lpstr>
      <vt:lpstr>Women anterior vs. posterior circulation strokes</vt:lpstr>
      <vt:lpstr>Large artery atherosclerosis</vt:lpstr>
      <vt:lpstr>Implications for vascular ultrasound</vt:lpstr>
      <vt:lpstr>Cardiac embolic source</vt:lpstr>
      <vt:lpstr>Implications for ultrasound</vt:lpstr>
      <vt:lpstr>Younger vs. older women vs. men</vt:lpstr>
      <vt:lpstr>PowerPoint-presentation</vt:lpstr>
      <vt:lpstr>Risk factors not-modifiable</vt:lpstr>
      <vt:lpstr>  Stroke risk factors -  modifiable    </vt:lpstr>
      <vt:lpstr>PowerPoint-presentation</vt:lpstr>
      <vt:lpstr>Help - she´s pregnant !</vt:lpstr>
      <vt:lpstr>PowerPoint-presentation</vt:lpstr>
      <vt:lpstr>PowerPoint-presentation</vt:lpstr>
      <vt:lpstr>Prognosis - Outcome   </vt:lpstr>
      <vt:lpstr>Outcome   -  Stroke Recurrency</vt:lpstr>
      <vt:lpstr> Lack of Evidence</vt:lpstr>
      <vt:lpstr>Future Directions</vt:lpstr>
      <vt:lpstr>PowerPoint-presentation</vt:lpstr>
      <vt:lpstr>PowerPoint-presentation</vt:lpstr>
      <vt:lpstr>Does gender matter in  ultrasound?</vt:lpstr>
      <vt:lpstr>PowerPoint-presentation</vt:lpstr>
    </vt:vector>
  </TitlesOfParts>
  <Company>Medicinska fakulteten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Thrombolysis in elderly</dc:title>
  <dc:creator>aes</dc:creator>
  <cp:lastModifiedBy>Kremer Christine</cp:lastModifiedBy>
  <cp:revision>189</cp:revision>
  <dcterms:created xsi:type="dcterms:W3CDTF">2015-06-08T16:40:51Z</dcterms:created>
  <dcterms:modified xsi:type="dcterms:W3CDTF">2021-10-04T12:23:29Z</dcterms:modified>
</cp:coreProperties>
</file>